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5" r:id="rId1"/>
  </p:sldMasterIdLst>
  <p:sldIdLst>
    <p:sldId id="256" r:id="rId2"/>
    <p:sldId id="257" r:id="rId3"/>
    <p:sldId id="28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1" r:id="rId19"/>
    <p:sldId id="274" r:id="rId20"/>
    <p:sldId id="281" r:id="rId21"/>
    <p:sldId id="282" r:id="rId22"/>
    <p:sldId id="27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168"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906595-99D2-4C53-A570-B360C1CCB86B}"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A270CBA-E2CF-4DAE-9F93-434097EFBAAE}" type="slidenum">
              <a:rPr lang="en-GB" smtClean="0"/>
              <a:t>‹#›</a:t>
            </a:fld>
            <a:endParaRPr lang="en-GB"/>
          </a:p>
        </p:txBody>
      </p:sp>
    </p:spTree>
    <p:extLst>
      <p:ext uri="{BB962C8B-B14F-4D97-AF65-F5344CB8AC3E}">
        <p14:creationId xmlns:p14="http://schemas.microsoft.com/office/powerpoint/2010/main" val="2617949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906595-99D2-4C53-A570-B360C1CCB86B}"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A270CBA-E2CF-4DAE-9F93-434097EFBAAE}" type="slidenum">
              <a:rPr lang="en-GB" smtClean="0"/>
              <a:t>‹#›</a:t>
            </a:fld>
            <a:endParaRPr lang="en-GB"/>
          </a:p>
        </p:txBody>
      </p:sp>
    </p:spTree>
    <p:extLst>
      <p:ext uri="{BB962C8B-B14F-4D97-AF65-F5344CB8AC3E}">
        <p14:creationId xmlns:p14="http://schemas.microsoft.com/office/powerpoint/2010/main" val="2269186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906595-99D2-4C53-A570-B360C1CCB86B}"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A270CBA-E2CF-4DAE-9F93-434097EFBAAE}"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5934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21906595-99D2-4C53-A570-B360C1CCB86B}" type="datetimeFigureOut">
              <a:rPr lang="en-GB" smtClean="0"/>
              <a:t>24/11/2021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270CBA-E2CF-4DAE-9F93-434097EFBAAE}" type="slidenum">
              <a:rPr lang="en-GB" smtClean="0"/>
              <a:t>‹#›</a:t>
            </a:fld>
            <a:endParaRPr lang="en-GB"/>
          </a:p>
        </p:txBody>
      </p:sp>
    </p:spTree>
    <p:extLst>
      <p:ext uri="{BB962C8B-B14F-4D97-AF65-F5344CB8AC3E}">
        <p14:creationId xmlns:p14="http://schemas.microsoft.com/office/powerpoint/2010/main" val="4158257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21906595-99D2-4C53-A570-B360C1CCB86B}" type="datetimeFigureOut">
              <a:rPr lang="en-GB" smtClean="0"/>
              <a:t>24/11/2021</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270CBA-E2CF-4DAE-9F93-434097EFBAAE}"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66339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21906595-99D2-4C53-A570-B360C1CCB86B}" type="datetimeFigureOut">
              <a:rPr lang="en-GB" smtClean="0"/>
              <a:t>24/11/2021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270CBA-E2CF-4DAE-9F93-434097EFBAAE}" type="slidenum">
              <a:rPr lang="en-GB" smtClean="0"/>
              <a:t>‹#›</a:t>
            </a:fld>
            <a:endParaRPr lang="en-GB"/>
          </a:p>
        </p:txBody>
      </p:sp>
    </p:spTree>
    <p:extLst>
      <p:ext uri="{BB962C8B-B14F-4D97-AF65-F5344CB8AC3E}">
        <p14:creationId xmlns:p14="http://schemas.microsoft.com/office/powerpoint/2010/main" val="7322383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906595-99D2-4C53-A570-B360C1CCB86B}"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270CBA-E2CF-4DAE-9F93-434097EFBAAE}" type="slidenum">
              <a:rPr lang="en-GB" smtClean="0"/>
              <a:t>‹#›</a:t>
            </a:fld>
            <a:endParaRPr lang="en-GB"/>
          </a:p>
        </p:txBody>
      </p:sp>
    </p:spTree>
    <p:extLst>
      <p:ext uri="{BB962C8B-B14F-4D97-AF65-F5344CB8AC3E}">
        <p14:creationId xmlns:p14="http://schemas.microsoft.com/office/powerpoint/2010/main" val="4287272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906595-99D2-4C53-A570-B360C1CCB86B}"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270CBA-E2CF-4DAE-9F93-434097EFBAAE}" type="slidenum">
              <a:rPr lang="en-GB" smtClean="0"/>
              <a:t>‹#›</a:t>
            </a:fld>
            <a:endParaRPr lang="en-GB"/>
          </a:p>
        </p:txBody>
      </p:sp>
    </p:spTree>
    <p:extLst>
      <p:ext uri="{BB962C8B-B14F-4D97-AF65-F5344CB8AC3E}">
        <p14:creationId xmlns:p14="http://schemas.microsoft.com/office/powerpoint/2010/main" val="1799184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906595-99D2-4C53-A570-B360C1CCB86B}"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270CBA-E2CF-4DAE-9F93-434097EFBAAE}" type="slidenum">
              <a:rPr lang="en-GB" smtClean="0"/>
              <a:t>‹#›</a:t>
            </a:fld>
            <a:endParaRPr lang="en-GB"/>
          </a:p>
        </p:txBody>
      </p:sp>
    </p:spTree>
    <p:extLst>
      <p:ext uri="{BB962C8B-B14F-4D97-AF65-F5344CB8AC3E}">
        <p14:creationId xmlns:p14="http://schemas.microsoft.com/office/powerpoint/2010/main" val="205220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906595-99D2-4C53-A570-B360C1CCB86B}"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A270CBA-E2CF-4DAE-9F93-434097EFBAAE}" type="slidenum">
              <a:rPr lang="en-GB" smtClean="0"/>
              <a:t>‹#›</a:t>
            </a:fld>
            <a:endParaRPr lang="en-GB"/>
          </a:p>
        </p:txBody>
      </p:sp>
    </p:spTree>
    <p:extLst>
      <p:ext uri="{BB962C8B-B14F-4D97-AF65-F5344CB8AC3E}">
        <p14:creationId xmlns:p14="http://schemas.microsoft.com/office/powerpoint/2010/main" val="2378541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906595-99D2-4C53-A570-B360C1CCB86B}" type="datetimeFigureOut">
              <a:rPr lang="en-GB" smtClean="0"/>
              <a:t>24/11/2021</a:t>
            </a:fld>
            <a:endParaRPr lang="en-GB"/>
          </a:p>
        </p:txBody>
      </p:sp>
      <p:sp>
        <p:nvSpPr>
          <p:cNvPr id="6" name="Footer Placeholder 5"/>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A270CBA-E2CF-4DAE-9F93-434097EFBAAE}" type="slidenum">
              <a:rPr lang="en-GB" smtClean="0"/>
              <a:t>‹#›</a:t>
            </a:fld>
            <a:endParaRPr lang="en-GB"/>
          </a:p>
        </p:txBody>
      </p:sp>
    </p:spTree>
    <p:extLst>
      <p:ext uri="{BB962C8B-B14F-4D97-AF65-F5344CB8AC3E}">
        <p14:creationId xmlns:p14="http://schemas.microsoft.com/office/powerpoint/2010/main" val="1935611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906595-99D2-4C53-A570-B360C1CCB86B}" type="datetimeFigureOut">
              <a:rPr lang="en-GB" smtClean="0"/>
              <a:t>24/11/2021</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A270CBA-E2CF-4DAE-9F93-434097EFBAAE}" type="slidenum">
              <a:rPr lang="en-GB" smtClean="0"/>
              <a:t>‹#›</a:t>
            </a:fld>
            <a:endParaRPr lang="en-GB"/>
          </a:p>
        </p:txBody>
      </p:sp>
    </p:spTree>
    <p:extLst>
      <p:ext uri="{BB962C8B-B14F-4D97-AF65-F5344CB8AC3E}">
        <p14:creationId xmlns:p14="http://schemas.microsoft.com/office/powerpoint/2010/main" val="3429627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906595-99D2-4C53-A570-B360C1CCB86B}" type="datetimeFigureOut">
              <a:rPr lang="en-GB" smtClean="0"/>
              <a:t>24/11/2021</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A270CBA-E2CF-4DAE-9F93-434097EFBAAE}" type="slidenum">
              <a:rPr lang="en-GB" smtClean="0"/>
              <a:t>‹#›</a:t>
            </a:fld>
            <a:endParaRPr lang="en-GB"/>
          </a:p>
        </p:txBody>
      </p:sp>
    </p:spTree>
    <p:extLst>
      <p:ext uri="{BB962C8B-B14F-4D97-AF65-F5344CB8AC3E}">
        <p14:creationId xmlns:p14="http://schemas.microsoft.com/office/powerpoint/2010/main" val="1210909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06595-99D2-4C53-A570-B360C1CCB86B}" type="datetimeFigureOut">
              <a:rPr lang="en-GB" smtClean="0"/>
              <a:t>24/11/2021</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A270CBA-E2CF-4DAE-9F93-434097EFBAAE}" type="slidenum">
              <a:rPr lang="en-GB" smtClean="0"/>
              <a:t>‹#›</a:t>
            </a:fld>
            <a:endParaRPr lang="en-GB"/>
          </a:p>
        </p:txBody>
      </p:sp>
    </p:spTree>
    <p:extLst>
      <p:ext uri="{BB962C8B-B14F-4D97-AF65-F5344CB8AC3E}">
        <p14:creationId xmlns:p14="http://schemas.microsoft.com/office/powerpoint/2010/main" val="2902419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1906595-99D2-4C53-A570-B360C1CCB86B}" type="datetimeFigureOut">
              <a:rPr lang="en-GB" smtClean="0"/>
              <a:t>24/11/2021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A270CBA-E2CF-4DAE-9F93-434097EFBAAE}" type="slidenum">
              <a:rPr lang="en-GB" smtClean="0"/>
              <a:t>‹#›</a:t>
            </a:fld>
            <a:endParaRPr lang="en-GB"/>
          </a:p>
        </p:txBody>
      </p:sp>
    </p:spTree>
    <p:extLst>
      <p:ext uri="{BB962C8B-B14F-4D97-AF65-F5344CB8AC3E}">
        <p14:creationId xmlns:p14="http://schemas.microsoft.com/office/powerpoint/2010/main" val="286249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1906595-99D2-4C53-A570-B360C1CCB86B}" type="datetimeFigureOut">
              <a:rPr lang="en-GB" smtClean="0"/>
              <a:t>24/11/2021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270CBA-E2CF-4DAE-9F93-434097EFBAAE}" type="slidenum">
              <a:rPr lang="en-GB" smtClean="0"/>
              <a:t>‹#›</a:t>
            </a:fld>
            <a:endParaRPr lang="en-GB"/>
          </a:p>
        </p:txBody>
      </p:sp>
    </p:spTree>
    <p:extLst>
      <p:ext uri="{BB962C8B-B14F-4D97-AF65-F5344CB8AC3E}">
        <p14:creationId xmlns:p14="http://schemas.microsoft.com/office/powerpoint/2010/main" val="3248221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1906595-99D2-4C53-A570-B360C1CCB86B}" type="datetimeFigureOut">
              <a:rPr lang="en-GB" smtClean="0"/>
              <a:t>24/11/2021</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A270CBA-E2CF-4DAE-9F93-434097EFBAAE}" type="slidenum">
              <a:rPr lang="en-GB" smtClean="0"/>
              <a:t>‹#›</a:t>
            </a:fld>
            <a:endParaRPr lang="en-GB"/>
          </a:p>
        </p:txBody>
      </p:sp>
    </p:spTree>
    <p:extLst>
      <p:ext uri="{BB962C8B-B14F-4D97-AF65-F5344CB8AC3E}">
        <p14:creationId xmlns:p14="http://schemas.microsoft.com/office/powerpoint/2010/main" val="346884531"/>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3937" r:id="rId12"/>
    <p:sldLayoutId id="2147483938" r:id="rId13"/>
    <p:sldLayoutId id="2147483939" r:id="rId14"/>
    <p:sldLayoutId id="2147483940" r:id="rId15"/>
    <p:sldLayoutId id="214748394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sakis@nle-accounting.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1992975"/>
            <a:ext cx="8915399" cy="2262781"/>
          </a:xfrm>
          <a:noFill/>
          <a:effectLst>
            <a:outerShdw blurRad="50800" dist="50800" dir="5400000" algn="ctr" rotWithShape="0">
              <a:srgbClr val="000000">
                <a:alpha val="44000"/>
              </a:srgbClr>
            </a:outerShdw>
          </a:effectLst>
        </p:spPr>
        <p:txBody>
          <a:bodyPr/>
          <a:lstStyle/>
          <a:p>
            <a:r>
              <a:rPr lang="fr-FR" b="1" dirty="0" smtClean="0">
                <a:effectLst>
                  <a:outerShdw blurRad="38100" dist="38100" dir="2700000" algn="tl">
                    <a:srgbClr val="000000">
                      <a:alpha val="51000"/>
                    </a:srgbClr>
                  </a:outerShdw>
                </a:effectLst>
              </a:rPr>
              <a:t>French Personal tax matters</a:t>
            </a:r>
            <a:endParaRPr lang="en-GB" b="1" dirty="0">
              <a:effectLst>
                <a:outerShdw blurRad="38100" dist="38100" dir="2700000" algn="tl">
                  <a:srgbClr val="000000">
                    <a:alpha val="51000"/>
                  </a:srgbClr>
                </a:outerShdw>
              </a:effectLst>
            </a:endParaRPr>
          </a:p>
        </p:txBody>
      </p:sp>
      <p:sp>
        <p:nvSpPr>
          <p:cNvPr id="4" name="TextBox 3"/>
          <p:cNvSpPr txBox="1"/>
          <p:nvPr/>
        </p:nvSpPr>
        <p:spPr>
          <a:xfrm>
            <a:off x="8313577" y="6184507"/>
            <a:ext cx="3878424" cy="923330"/>
          </a:xfrm>
          <a:prstGeom prst="rect">
            <a:avLst/>
          </a:prstGeom>
          <a:noFill/>
        </p:spPr>
        <p:txBody>
          <a:bodyPr wrap="square" rtlCol="0">
            <a:spAutoFit/>
          </a:bodyPr>
          <a:lstStyle/>
          <a:p>
            <a:r>
              <a:rPr lang="fr-FR" dirty="0" err="1" smtClean="0">
                <a:effectLst>
                  <a:outerShdw blurRad="38100" dist="38100" dir="2700000" algn="tl">
                    <a:srgbClr val="000000">
                      <a:alpha val="43137"/>
                    </a:srgbClr>
                  </a:outerShdw>
                </a:effectLst>
              </a:rPr>
              <a:t>Wednesday</a:t>
            </a:r>
            <a:r>
              <a:rPr lang="fr-FR" dirty="0" smtClean="0">
                <a:effectLst>
                  <a:outerShdw blurRad="38100" dist="38100" dir="2700000" algn="tl">
                    <a:srgbClr val="000000">
                      <a:alpha val="43137"/>
                    </a:srgbClr>
                  </a:outerShdw>
                </a:effectLst>
              </a:rPr>
              <a:t> 24 </a:t>
            </a:r>
            <a:r>
              <a:rPr lang="fr-FR" dirty="0" err="1" smtClean="0">
                <a:effectLst>
                  <a:outerShdw blurRad="38100" dist="38100" dir="2700000" algn="tl">
                    <a:srgbClr val="000000">
                      <a:alpha val="43137"/>
                    </a:srgbClr>
                  </a:outerShdw>
                </a:effectLst>
              </a:rPr>
              <a:t>November</a:t>
            </a:r>
            <a:r>
              <a:rPr lang="fr-FR" dirty="0" smtClean="0">
                <a:effectLst>
                  <a:outerShdw blurRad="38100" dist="38100" dir="2700000" algn="tl">
                    <a:srgbClr val="000000">
                      <a:alpha val="43137"/>
                    </a:srgbClr>
                  </a:outerShdw>
                </a:effectLst>
              </a:rPr>
              <a:t> 2021</a:t>
            </a:r>
          </a:p>
          <a:p>
            <a:endParaRPr lang="fr-FR" dirty="0">
              <a:effectLst>
                <a:outerShdw blurRad="38100" dist="38100" dir="2700000" algn="tl">
                  <a:srgbClr val="000000">
                    <a:alpha val="43137"/>
                  </a:srgbClr>
                </a:outerShdw>
              </a:effectLst>
            </a:endParaRPr>
          </a:p>
          <a:p>
            <a:r>
              <a:rPr lang="fr-FR" dirty="0" smtClean="0">
                <a:effectLst>
                  <a:outerShdw blurRad="38100" dist="38100" dir="2700000" algn="tl">
                    <a:srgbClr val="000000">
                      <a:alpha val="43137"/>
                    </a:srgbClr>
                  </a:outerShdw>
                </a:effectLst>
              </a:rPr>
              <a:t> </a:t>
            </a:r>
            <a:endParaRPr lang="en-GB" dirty="0">
              <a:effectLst>
                <a:outerShdw blurRad="38100" dist="38100" dir="2700000" algn="tl">
                  <a:srgbClr val="000000">
                    <a:alpha val="43137"/>
                  </a:srgbClr>
                </a:outerShdw>
              </a:effectLst>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320" t="4831" r="21047" b="52384"/>
          <a:stretch/>
        </p:blipFill>
        <p:spPr>
          <a:xfrm>
            <a:off x="8899763" y="187599"/>
            <a:ext cx="2940196" cy="960977"/>
          </a:xfrm>
          <a:prstGeom prst="rect">
            <a:avLst/>
          </a:prstGeom>
        </p:spPr>
      </p:pic>
    </p:spTree>
    <p:extLst>
      <p:ext uri="{BB962C8B-B14F-4D97-AF65-F5344CB8AC3E}">
        <p14:creationId xmlns:p14="http://schemas.microsoft.com/office/powerpoint/2010/main" val="4152192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effectLst>
                  <a:outerShdw blurRad="38100" dist="38100" dir="2700000" algn="tl">
                    <a:srgbClr val="000000">
                      <a:alpha val="43137"/>
                    </a:srgbClr>
                  </a:outerShdw>
                </a:effectLst>
              </a:rPr>
              <a:t>French Rental Income – Non Furnished</a:t>
            </a:r>
            <a:r>
              <a:rPr lang="en-GB" dirty="0"/>
              <a:t/>
            </a:r>
            <a:br>
              <a:rPr lang="en-GB" dirty="0"/>
            </a:br>
            <a:endParaRPr lang="en-GB" dirty="0"/>
          </a:p>
        </p:txBody>
      </p:sp>
      <p:sp>
        <p:nvSpPr>
          <p:cNvPr id="3" name="Content Placeholder 2"/>
          <p:cNvSpPr>
            <a:spLocks noGrp="1"/>
          </p:cNvSpPr>
          <p:nvPr>
            <p:ph idx="1"/>
          </p:nvPr>
        </p:nvSpPr>
        <p:spPr/>
        <p:txBody>
          <a:bodyPr/>
          <a:lstStyle/>
          <a:p>
            <a:pPr marL="0" indent="0">
              <a:buNone/>
            </a:pPr>
            <a:r>
              <a:rPr lang="en-GB" dirty="0"/>
              <a:t>You can choose the</a:t>
            </a:r>
            <a:r>
              <a:rPr lang="en-GB" dirty="0" smtClean="0"/>
              <a:t>:</a:t>
            </a:r>
          </a:p>
          <a:p>
            <a:pPr marL="0" indent="0">
              <a:buNone/>
            </a:pPr>
            <a:endParaRPr lang="en-GB" dirty="0"/>
          </a:p>
          <a:p>
            <a:pPr lvl="0"/>
            <a:r>
              <a:rPr lang="en-GB" dirty="0"/>
              <a:t>Regime Reel – once chosen cannot change to the regime Micro only after 3 years </a:t>
            </a:r>
            <a:r>
              <a:rPr lang="en-GB" dirty="0" smtClean="0"/>
              <a:t> - Filing a 2044 form</a:t>
            </a:r>
          </a:p>
          <a:p>
            <a:pPr marL="0" lvl="0" indent="0">
              <a:buNone/>
            </a:pPr>
            <a:r>
              <a:rPr lang="fr-FR" dirty="0" smtClean="0"/>
              <a:t>                                                               </a:t>
            </a:r>
            <a:r>
              <a:rPr lang="fr-FR" dirty="0" smtClean="0">
                <a:effectLst>
                  <a:outerShdw blurRad="38100" dist="38100" dir="2700000" algn="tl">
                    <a:srgbClr val="000000">
                      <a:alpha val="43137"/>
                    </a:srgbClr>
                  </a:outerShdw>
                </a:effectLst>
              </a:rPr>
              <a:t>Or</a:t>
            </a:r>
          </a:p>
          <a:p>
            <a:pPr marL="0" lvl="0" indent="0">
              <a:buNone/>
            </a:pPr>
            <a:endParaRPr lang="en-GB" dirty="0"/>
          </a:p>
          <a:p>
            <a:pPr lvl="0"/>
            <a:r>
              <a:rPr lang="en-GB" dirty="0"/>
              <a:t>Micro </a:t>
            </a:r>
            <a:r>
              <a:rPr lang="en-GB" dirty="0" err="1"/>
              <a:t>Foncier</a:t>
            </a:r>
            <a:r>
              <a:rPr lang="en-GB" dirty="0"/>
              <a:t> </a:t>
            </a:r>
            <a:r>
              <a:rPr lang="en-GB" dirty="0" smtClean="0"/>
              <a:t>– </a:t>
            </a:r>
            <a:r>
              <a:rPr lang="en-GB" dirty="0"/>
              <a:t>Income less than 15K€ per year, 30% reduction </a:t>
            </a:r>
            <a:r>
              <a:rPr lang="en-GB" dirty="0" smtClean="0"/>
              <a:t> - No need to file a 2044 form, only in Box 4BE of 2042 form.</a:t>
            </a:r>
            <a:endParaRPr lang="en-GB" dirty="0"/>
          </a:p>
          <a:p>
            <a:endParaRPr lang="en-GB" dirty="0"/>
          </a:p>
        </p:txBody>
      </p:sp>
    </p:spTree>
    <p:extLst>
      <p:ext uri="{BB962C8B-B14F-4D97-AF65-F5344CB8AC3E}">
        <p14:creationId xmlns:p14="http://schemas.microsoft.com/office/powerpoint/2010/main" val="3329418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6669" y="624110"/>
            <a:ext cx="9227943" cy="1280890"/>
          </a:xfrm>
        </p:spPr>
        <p:txBody>
          <a:bodyPr>
            <a:normAutofit fontScale="90000"/>
          </a:bodyPr>
          <a:lstStyle/>
          <a:p>
            <a:r>
              <a:rPr lang="en-GB" sz="3100" b="1" u="sng" dirty="0">
                <a:effectLst>
                  <a:outerShdw blurRad="38100" dist="38100" dir="2700000" algn="tl">
                    <a:srgbClr val="000000">
                      <a:alpha val="43137"/>
                    </a:srgbClr>
                  </a:outerShdw>
                </a:effectLst>
              </a:rPr>
              <a:t>French Furnished Lettings – Non Professionals - LMNP</a:t>
            </a:r>
            <a:r>
              <a:rPr lang="en-GB" dirty="0">
                <a:effectLst>
                  <a:outerShdw blurRad="38100" dist="38100" dir="2700000" algn="tl">
                    <a:srgbClr val="000000">
                      <a:alpha val="43137"/>
                    </a:srgbClr>
                  </a:outerShdw>
                </a:effectLst>
              </a:rPr>
              <a:t/>
            </a:r>
            <a:br>
              <a:rPr lang="en-GB" dirty="0">
                <a:effectLst>
                  <a:outerShdw blurRad="38100" dist="38100" dir="2700000" algn="tl">
                    <a:srgbClr val="000000">
                      <a:alpha val="43137"/>
                    </a:srgbClr>
                  </a:outerShdw>
                </a:effectLst>
              </a:rPr>
            </a:b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smtClean="0"/>
              <a:t>Regime </a:t>
            </a:r>
            <a:r>
              <a:rPr lang="en-GB" dirty="0" err="1"/>
              <a:t>Réel</a:t>
            </a:r>
            <a:r>
              <a:rPr lang="en-GB" dirty="0"/>
              <a:t> </a:t>
            </a:r>
          </a:p>
          <a:p>
            <a:pPr marL="0" indent="0">
              <a:buNone/>
            </a:pPr>
            <a:endParaRPr lang="en-GB" dirty="0"/>
          </a:p>
          <a:p>
            <a:pPr>
              <a:buFont typeface="Wingdings" panose="05000000000000000000" pitchFamily="2" charset="2"/>
              <a:buChar char="Ø"/>
            </a:pPr>
            <a:r>
              <a:rPr lang="en-GB" dirty="0"/>
              <a:t>Micro – Income less than 72,600€ per year, 50% </a:t>
            </a:r>
            <a:r>
              <a:rPr lang="en-GB" dirty="0" smtClean="0"/>
              <a:t>reduction</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6314158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2653" y="465491"/>
            <a:ext cx="9171959" cy="1280890"/>
          </a:xfrm>
        </p:spPr>
        <p:txBody>
          <a:bodyPr>
            <a:normAutofit/>
          </a:bodyPr>
          <a:lstStyle/>
          <a:p>
            <a:r>
              <a:rPr lang="en-GB" sz="2800" b="1" u="sng" dirty="0">
                <a:effectLst>
                  <a:outerShdw blurRad="38100" dist="38100" dir="2700000" algn="tl">
                    <a:srgbClr val="000000">
                      <a:alpha val="43137"/>
                    </a:srgbClr>
                  </a:outerShdw>
                </a:effectLst>
              </a:rPr>
              <a:t>French Rental Income received by a non- French Tax Resident </a:t>
            </a:r>
            <a:endParaRPr lang="en-GB" sz="2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460932" y="2833396"/>
            <a:ext cx="8915400" cy="3777622"/>
          </a:xfrm>
        </p:spPr>
        <p:txBody>
          <a:bodyPr/>
          <a:lstStyle/>
          <a:p>
            <a:r>
              <a:rPr lang="en-GB" dirty="0"/>
              <a:t>Social Charges at 17.20% + Income Tax at the rate of 20% (up to 25,710€</a:t>
            </a:r>
            <a:r>
              <a:rPr lang="en-GB" dirty="0" smtClean="0"/>
              <a:t>)</a:t>
            </a:r>
          </a:p>
          <a:p>
            <a:pPr marL="0" indent="0">
              <a:buNone/>
            </a:pPr>
            <a:r>
              <a:rPr lang="fr-FR" dirty="0"/>
              <a:t> </a:t>
            </a:r>
            <a:r>
              <a:rPr lang="fr-FR" dirty="0" smtClean="0"/>
              <a:t>                                                           </a:t>
            </a:r>
            <a:r>
              <a:rPr lang="fr-FR" dirty="0" smtClean="0">
                <a:effectLst>
                  <a:outerShdw blurRad="38100" dist="38100" dir="2700000" algn="tl">
                    <a:srgbClr val="000000">
                      <a:alpha val="43137"/>
                    </a:srgbClr>
                  </a:outerShdw>
                </a:effectLst>
              </a:rPr>
              <a:t>Or</a:t>
            </a:r>
            <a:endParaRPr lang="en-GB" dirty="0" smtClean="0">
              <a:effectLst>
                <a:outerShdw blurRad="38100" dist="38100" dir="2700000" algn="tl">
                  <a:srgbClr val="000000">
                    <a:alpha val="43137"/>
                  </a:srgbClr>
                </a:outerShdw>
              </a:effectLst>
            </a:endParaRPr>
          </a:p>
          <a:p>
            <a:r>
              <a:rPr lang="en-GB" dirty="0" smtClean="0"/>
              <a:t> </a:t>
            </a:r>
            <a:r>
              <a:rPr lang="en-GB" dirty="0"/>
              <a:t>30% (income above 25,711€</a:t>
            </a:r>
            <a:r>
              <a:rPr lang="en-GB" dirty="0" smtClean="0"/>
              <a:t>) in addition to the Social Charges.</a:t>
            </a:r>
            <a:endParaRPr lang="en-GB" dirty="0"/>
          </a:p>
          <a:p>
            <a:pPr marL="0" indent="0">
              <a:buNone/>
            </a:pPr>
            <a:endParaRPr lang="en-GB" dirty="0"/>
          </a:p>
        </p:txBody>
      </p:sp>
    </p:spTree>
    <p:extLst>
      <p:ext uri="{BB962C8B-B14F-4D97-AF65-F5344CB8AC3E}">
        <p14:creationId xmlns:p14="http://schemas.microsoft.com/office/powerpoint/2010/main" val="3874277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07484"/>
            <a:ext cx="8911687" cy="1280890"/>
          </a:xfrm>
        </p:spPr>
        <p:txBody>
          <a:bodyPr/>
          <a:lstStyle/>
          <a:p>
            <a:r>
              <a:rPr lang="en-GB" b="1" u="sng" dirty="0">
                <a:effectLst>
                  <a:outerShdw blurRad="38100" dist="38100" dir="2700000" algn="tl">
                    <a:srgbClr val="000000">
                      <a:alpha val="43137"/>
                    </a:srgbClr>
                  </a:outerShdw>
                </a:effectLst>
              </a:rPr>
              <a:t>Disposal of a UK property</a:t>
            </a:r>
            <a:r>
              <a:rPr lang="en-GB" dirty="0"/>
              <a:t/>
            </a:r>
            <a:br>
              <a:rPr lang="en-GB" dirty="0"/>
            </a:br>
            <a:endParaRPr lang="en-GB" dirty="0"/>
          </a:p>
        </p:txBody>
      </p:sp>
      <p:sp>
        <p:nvSpPr>
          <p:cNvPr id="3" name="Content Placeholder 2"/>
          <p:cNvSpPr>
            <a:spLocks noGrp="1"/>
          </p:cNvSpPr>
          <p:nvPr>
            <p:ph idx="1"/>
          </p:nvPr>
        </p:nvSpPr>
        <p:spPr>
          <a:xfrm>
            <a:off x="2589212" y="2824065"/>
            <a:ext cx="8915400" cy="3777622"/>
          </a:xfrm>
        </p:spPr>
        <p:txBody>
          <a:bodyPr/>
          <a:lstStyle/>
          <a:p>
            <a:r>
              <a:rPr lang="en-GB" dirty="0"/>
              <a:t>The capital gain (using the French CGT </a:t>
            </a:r>
            <a:r>
              <a:rPr lang="en-GB" dirty="0" smtClean="0"/>
              <a:t>rules – reducing year by year over the duration of 30 years) </a:t>
            </a:r>
            <a:r>
              <a:rPr lang="en-GB" dirty="0"/>
              <a:t>generated on the disposal of a UK property from a French Tax resident is declared in box </a:t>
            </a:r>
            <a:r>
              <a:rPr lang="en-GB" dirty="0" smtClean="0"/>
              <a:t>3VZ. The gain will </a:t>
            </a:r>
            <a:r>
              <a:rPr lang="en-GB" dirty="0"/>
              <a:t>be taken into account to determine the tax rate of the other sources of income. </a:t>
            </a:r>
            <a:endParaRPr lang="en-GB" dirty="0" smtClean="0"/>
          </a:p>
          <a:p>
            <a:pPr marL="0" indent="0">
              <a:buNone/>
            </a:pPr>
            <a:r>
              <a:rPr lang="en-GB" dirty="0"/>
              <a:t> </a:t>
            </a:r>
            <a:r>
              <a:rPr lang="en-GB" dirty="0" smtClean="0"/>
              <a:t>    The </a:t>
            </a:r>
            <a:r>
              <a:rPr lang="en-GB" dirty="0"/>
              <a:t>gain itself is </a:t>
            </a:r>
            <a:r>
              <a:rPr lang="en-GB" dirty="0" smtClean="0"/>
              <a:t>not </a:t>
            </a:r>
            <a:r>
              <a:rPr lang="en-GB" dirty="0" smtClean="0"/>
              <a:t>taxed </a:t>
            </a:r>
            <a:r>
              <a:rPr lang="en-GB" dirty="0"/>
              <a:t>in France.</a:t>
            </a:r>
          </a:p>
          <a:p>
            <a:endParaRPr lang="en-GB" dirty="0"/>
          </a:p>
        </p:txBody>
      </p:sp>
    </p:spTree>
    <p:extLst>
      <p:ext uri="{BB962C8B-B14F-4D97-AF65-F5344CB8AC3E}">
        <p14:creationId xmlns:p14="http://schemas.microsoft.com/office/powerpoint/2010/main" val="1103050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effectLst>
                  <a:outerShdw blurRad="38100" dist="38100" dir="2700000" algn="tl">
                    <a:srgbClr val="000000">
                      <a:alpha val="43137"/>
                    </a:srgbClr>
                  </a:outerShdw>
                </a:effectLst>
              </a:rPr>
              <a:t>Non French Bank Accounts and Financial Products</a:t>
            </a:r>
            <a:r>
              <a:rPr lang="en-GB" dirty="0">
                <a:effectLst>
                  <a:outerShdw blurRad="38100" dist="38100" dir="2700000" algn="tl">
                    <a:srgbClr val="000000">
                      <a:alpha val="43137"/>
                    </a:srgbClr>
                  </a:outerShdw>
                </a:effectLst>
              </a:rPr>
              <a:t/>
            </a:r>
            <a:br>
              <a:rPr lang="en-GB" dirty="0">
                <a:effectLst>
                  <a:outerShdw blurRad="38100" dist="38100" dir="2700000" algn="tl">
                    <a:srgbClr val="000000">
                      <a:alpha val="43137"/>
                    </a:srgbClr>
                  </a:outerShdw>
                </a:effectLst>
              </a:rPr>
            </a:b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a:t>Any overseas bank accounts, held outside of France, </a:t>
            </a:r>
            <a:r>
              <a:rPr lang="en-GB" dirty="0" err="1"/>
              <a:t>ie</a:t>
            </a:r>
            <a:r>
              <a:rPr lang="en-GB" dirty="0"/>
              <a:t>. </a:t>
            </a:r>
            <a:endParaRPr lang="en-GB" dirty="0" smtClean="0"/>
          </a:p>
          <a:p>
            <a:pPr marL="0" indent="0">
              <a:buNone/>
            </a:pPr>
            <a:endParaRPr lang="en-GB" dirty="0" smtClean="0"/>
          </a:p>
          <a:p>
            <a:pPr marL="0" indent="0">
              <a:buNone/>
            </a:pPr>
            <a:r>
              <a:rPr lang="en-GB" dirty="0"/>
              <a:t> </a:t>
            </a:r>
            <a:r>
              <a:rPr lang="en-GB" dirty="0" smtClean="0"/>
              <a:t>     Current </a:t>
            </a:r>
            <a:r>
              <a:rPr lang="en-GB" dirty="0"/>
              <a:t>accounts, savings accounts, </a:t>
            </a:r>
            <a:r>
              <a:rPr lang="en-GB" dirty="0" err="1"/>
              <a:t>paypal</a:t>
            </a:r>
            <a:r>
              <a:rPr lang="en-GB" dirty="0"/>
              <a:t> accounts, currency transfer accounts, children’s bank accounts, premium bonds, private pension schemes, life insurance, investments accounts, digital currencies and credit cards, must be declared </a:t>
            </a:r>
            <a:r>
              <a:rPr lang="en-GB" dirty="0" smtClean="0"/>
              <a:t>in forms 3916 and 3916 </a:t>
            </a:r>
            <a:r>
              <a:rPr lang="en-GB" dirty="0" err="1" smtClean="0"/>
              <a:t>bis</a:t>
            </a:r>
            <a:r>
              <a:rPr lang="en-GB" dirty="0" smtClean="0"/>
              <a:t>. </a:t>
            </a:r>
          </a:p>
          <a:p>
            <a:pPr marL="0" indent="0">
              <a:buNone/>
            </a:pPr>
            <a:endParaRPr lang="en-GB" dirty="0" smtClean="0"/>
          </a:p>
          <a:p>
            <a:pPr marL="0" indent="0">
              <a:buNone/>
            </a:pPr>
            <a:r>
              <a:rPr lang="en-GB" dirty="0" smtClean="0"/>
              <a:t>      Failure </a:t>
            </a:r>
            <a:r>
              <a:rPr lang="en-GB" dirty="0"/>
              <a:t>to do so, could amount to a minimum penalty of €1,500 for each account not </a:t>
            </a:r>
            <a:r>
              <a:rPr lang="en-GB" dirty="0" smtClean="0"/>
              <a:t>declared or up to 5% of the funds turned in the account during the year – the greatest amount</a:t>
            </a:r>
            <a:endParaRPr lang="en-GB" dirty="0"/>
          </a:p>
          <a:p>
            <a:pPr marL="0" indent="0">
              <a:buNone/>
            </a:pPr>
            <a:endParaRPr lang="en-GB" dirty="0"/>
          </a:p>
        </p:txBody>
      </p:sp>
    </p:spTree>
    <p:extLst>
      <p:ext uri="{BB962C8B-B14F-4D97-AF65-F5344CB8AC3E}">
        <p14:creationId xmlns:p14="http://schemas.microsoft.com/office/powerpoint/2010/main" val="3042854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9387" y="624110"/>
            <a:ext cx="9610531" cy="1280890"/>
          </a:xfrm>
        </p:spPr>
        <p:txBody>
          <a:bodyPr>
            <a:noAutofit/>
          </a:bodyPr>
          <a:lstStyle/>
          <a:p>
            <a:r>
              <a:rPr lang="en-GB" sz="2800" b="1" u="sng" dirty="0">
                <a:effectLst>
                  <a:outerShdw blurRad="38100" dist="38100" dir="2700000" algn="tl">
                    <a:srgbClr val="000000">
                      <a:alpha val="43137"/>
                    </a:srgbClr>
                  </a:outerShdw>
                </a:effectLst>
              </a:rPr>
              <a:t>Some items which can help to reduce your tax </a:t>
            </a:r>
            <a:r>
              <a:rPr lang="en-GB" sz="2800" b="1" u="sng" dirty="0" smtClean="0">
                <a:effectLst>
                  <a:outerShdw blurRad="38100" dist="38100" dir="2700000" algn="tl">
                    <a:srgbClr val="000000">
                      <a:alpha val="43137"/>
                    </a:srgbClr>
                  </a:outerShdw>
                </a:effectLst>
              </a:rPr>
              <a:t>liability</a:t>
            </a:r>
            <a:r>
              <a:rPr lang="en-GB" sz="2800" dirty="0">
                <a:effectLst>
                  <a:outerShdw blurRad="38100" dist="38100" dir="2700000" algn="tl">
                    <a:srgbClr val="000000">
                      <a:alpha val="43137"/>
                    </a:srgbClr>
                  </a:outerShdw>
                </a:effectLst>
              </a:rPr>
              <a:t/>
            </a:r>
            <a:br>
              <a:rPr lang="en-GB" sz="2800" dirty="0">
                <a:effectLst>
                  <a:outerShdw blurRad="38100" dist="38100" dir="2700000" algn="tl">
                    <a:srgbClr val="000000">
                      <a:alpha val="43137"/>
                    </a:srgbClr>
                  </a:outerShdw>
                </a:effectLst>
              </a:rPr>
            </a:br>
            <a:endParaRPr lang="en-GB" sz="2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a:t>Donations – payments to charities within France and Europe can be declared in box 7UF on form 2042. </a:t>
            </a:r>
            <a:endParaRPr lang="en-GB" dirty="0" smtClean="0"/>
          </a:p>
          <a:p>
            <a:pPr marL="0" indent="0">
              <a:buNone/>
            </a:pPr>
            <a:endParaRPr lang="en-GB" dirty="0" smtClean="0"/>
          </a:p>
          <a:p>
            <a:pPr marL="0" indent="0">
              <a:buNone/>
            </a:pPr>
            <a:r>
              <a:rPr lang="en-GB" dirty="0"/>
              <a:t> </a:t>
            </a:r>
            <a:r>
              <a:rPr lang="en-GB" dirty="0" smtClean="0"/>
              <a:t>     The </a:t>
            </a:r>
            <a:r>
              <a:rPr lang="en-GB" dirty="0"/>
              <a:t>total amount of donations made, is entered here and you will receive </a:t>
            </a:r>
            <a:r>
              <a:rPr lang="en-GB" dirty="0" smtClean="0"/>
              <a:t>66% </a:t>
            </a:r>
            <a:r>
              <a:rPr lang="en-GB" dirty="0" smtClean="0"/>
              <a:t>of </a:t>
            </a:r>
            <a:r>
              <a:rPr lang="en-GB" dirty="0"/>
              <a:t>the value as a tax credit. Please ensure that you keep the attestations of donation as proof</a:t>
            </a:r>
            <a:r>
              <a:rPr lang="en-GB" dirty="0" smtClean="0"/>
              <a:t>.</a:t>
            </a:r>
            <a:endParaRPr lang="en-GB" dirty="0"/>
          </a:p>
          <a:p>
            <a:endParaRPr lang="en-GB" dirty="0"/>
          </a:p>
        </p:txBody>
      </p:sp>
    </p:spTree>
    <p:extLst>
      <p:ext uri="{BB962C8B-B14F-4D97-AF65-F5344CB8AC3E}">
        <p14:creationId xmlns:p14="http://schemas.microsoft.com/office/powerpoint/2010/main" val="2569021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7734" y="596118"/>
            <a:ext cx="9599075" cy="1280890"/>
          </a:xfrm>
        </p:spPr>
        <p:txBody>
          <a:bodyPr>
            <a:normAutofit/>
          </a:bodyPr>
          <a:lstStyle/>
          <a:p>
            <a:r>
              <a:rPr lang="en-GB" sz="2800" b="1" u="sng" dirty="0">
                <a:effectLst>
                  <a:outerShdw blurRad="38100" dist="38100" dir="2700000" algn="tl">
                    <a:srgbClr val="000000">
                      <a:alpha val="43137"/>
                    </a:srgbClr>
                  </a:outerShdw>
                </a:effectLst>
              </a:rPr>
              <a:t>Some items which can help to reduce your tax liability</a:t>
            </a:r>
            <a:endParaRPr lang="en-GB" sz="2800" dirty="0"/>
          </a:p>
        </p:txBody>
      </p:sp>
      <p:sp>
        <p:nvSpPr>
          <p:cNvPr id="3" name="Content Placeholder 2"/>
          <p:cNvSpPr>
            <a:spLocks noGrp="1"/>
          </p:cNvSpPr>
          <p:nvPr>
            <p:ph idx="1"/>
          </p:nvPr>
        </p:nvSpPr>
        <p:spPr/>
        <p:txBody>
          <a:bodyPr/>
          <a:lstStyle/>
          <a:p>
            <a:r>
              <a:rPr lang="en-GB" dirty="0"/>
              <a:t>If you employ home help, </a:t>
            </a:r>
            <a:r>
              <a:rPr lang="en-GB" dirty="0" err="1"/>
              <a:t>ie</a:t>
            </a:r>
            <a:r>
              <a:rPr lang="en-GB" dirty="0"/>
              <a:t>. a nanny or cleaner and the payments are declared via the CESU, then you can declare the amount which is shown on the annual CESU attestation, in box 7DB, on form 2042</a:t>
            </a:r>
            <a:r>
              <a:rPr lang="en-GB" dirty="0" smtClean="0"/>
              <a:t>.</a:t>
            </a:r>
          </a:p>
          <a:p>
            <a:pPr marL="0" indent="0">
              <a:buNone/>
            </a:pPr>
            <a:endParaRPr lang="en-GB" dirty="0" smtClean="0"/>
          </a:p>
          <a:p>
            <a:pPr marL="0" indent="0">
              <a:buNone/>
            </a:pPr>
            <a:r>
              <a:rPr lang="en-GB" dirty="0"/>
              <a:t> </a:t>
            </a:r>
            <a:r>
              <a:rPr lang="en-GB" dirty="0" smtClean="0"/>
              <a:t>     </a:t>
            </a:r>
            <a:r>
              <a:rPr lang="en-GB" dirty="0"/>
              <a:t>Again, you will receive 50% </a:t>
            </a:r>
            <a:r>
              <a:rPr lang="en-GB" dirty="0" smtClean="0"/>
              <a:t>Tax Credit of </a:t>
            </a:r>
            <a:r>
              <a:rPr lang="en-GB" dirty="0"/>
              <a:t>the </a:t>
            </a:r>
            <a:r>
              <a:rPr lang="en-GB" dirty="0" smtClean="0"/>
              <a:t>total amount paid (including Social Charges), </a:t>
            </a:r>
            <a:r>
              <a:rPr lang="en-GB" dirty="0"/>
              <a:t>up to €15,000 per year, or €18,000 for a </a:t>
            </a:r>
            <a:r>
              <a:rPr lang="en-GB" dirty="0" smtClean="0"/>
              <a:t>nanny. </a:t>
            </a:r>
            <a:endParaRPr lang="en-GB" dirty="0" smtClean="0"/>
          </a:p>
          <a:p>
            <a:pPr marL="0" indent="0">
              <a:buNone/>
            </a:pPr>
            <a:endParaRPr lang="en-GB" dirty="0" smtClean="0"/>
          </a:p>
          <a:p>
            <a:pPr marL="0" indent="0">
              <a:buNone/>
            </a:pPr>
            <a:r>
              <a:rPr lang="en-GB" dirty="0"/>
              <a:t> </a:t>
            </a:r>
            <a:r>
              <a:rPr lang="en-GB" dirty="0" smtClean="0"/>
              <a:t>    Private </a:t>
            </a:r>
            <a:r>
              <a:rPr lang="en-GB" dirty="0"/>
              <a:t>tutors can also be included, in the €15,000 per year, as long as there is an annual attestation for the company/individual used or copies of the invoices received.</a:t>
            </a:r>
          </a:p>
          <a:p>
            <a:endParaRPr lang="en-GB" dirty="0"/>
          </a:p>
        </p:txBody>
      </p:sp>
    </p:spTree>
    <p:extLst>
      <p:ext uri="{BB962C8B-B14F-4D97-AF65-F5344CB8AC3E}">
        <p14:creationId xmlns:p14="http://schemas.microsoft.com/office/powerpoint/2010/main" val="2860510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7734" y="596118"/>
            <a:ext cx="9599075" cy="1280890"/>
          </a:xfrm>
        </p:spPr>
        <p:txBody>
          <a:bodyPr>
            <a:normAutofit/>
          </a:bodyPr>
          <a:lstStyle/>
          <a:p>
            <a:r>
              <a:rPr lang="en-GB" sz="2800" b="1" u="sng" dirty="0">
                <a:effectLst>
                  <a:outerShdw blurRad="38100" dist="38100" dir="2700000" algn="tl">
                    <a:srgbClr val="000000">
                      <a:alpha val="43137"/>
                    </a:srgbClr>
                  </a:outerShdw>
                </a:effectLst>
              </a:rPr>
              <a:t>Some items which can help to reduce your tax liability</a:t>
            </a:r>
            <a:endParaRPr lang="en-GB" sz="2800" dirty="0"/>
          </a:p>
        </p:txBody>
      </p:sp>
      <p:sp>
        <p:nvSpPr>
          <p:cNvPr id="3" name="Content Placeholder 2"/>
          <p:cNvSpPr>
            <a:spLocks noGrp="1"/>
          </p:cNvSpPr>
          <p:nvPr>
            <p:ph idx="1"/>
          </p:nvPr>
        </p:nvSpPr>
        <p:spPr>
          <a:xfrm>
            <a:off x="2178664" y="2394857"/>
            <a:ext cx="9792511" cy="3777622"/>
          </a:xfrm>
        </p:spPr>
        <p:txBody>
          <a:bodyPr>
            <a:normAutofit/>
          </a:bodyPr>
          <a:lstStyle/>
          <a:p>
            <a:r>
              <a:rPr lang="en-GB" dirty="0"/>
              <a:t>Payments made to a crèche or centre </a:t>
            </a:r>
            <a:r>
              <a:rPr lang="en-GB" dirty="0" err="1"/>
              <a:t>loisirs</a:t>
            </a:r>
            <a:r>
              <a:rPr lang="en-GB" dirty="0"/>
              <a:t> for childcare, can also be declared to receive a 50% tax credit up to the </a:t>
            </a:r>
            <a:r>
              <a:rPr lang="en-GB" dirty="0" smtClean="0"/>
              <a:t>cost value </a:t>
            </a:r>
            <a:r>
              <a:rPr lang="en-GB" dirty="0"/>
              <a:t>of €2,300 per </a:t>
            </a:r>
            <a:r>
              <a:rPr lang="en-GB" dirty="0" smtClean="0"/>
              <a:t>child – max. tax Credit 1,150€ per child. </a:t>
            </a:r>
            <a:r>
              <a:rPr lang="en-GB" dirty="0"/>
              <a:t>These amounts are entered in box 7GA, 7GB and 7GC, depending on the number of children you have under the age of 6 years old</a:t>
            </a:r>
            <a:r>
              <a:rPr lang="en-GB" dirty="0" smtClean="0"/>
              <a:t>.</a:t>
            </a:r>
          </a:p>
          <a:p>
            <a:pPr marL="0" indent="0">
              <a:buNone/>
            </a:pPr>
            <a:endParaRPr lang="en-GB" dirty="0"/>
          </a:p>
          <a:p>
            <a:r>
              <a:rPr lang="en-GB" dirty="0"/>
              <a:t>Small repairs and maintenance around the </a:t>
            </a:r>
            <a:r>
              <a:rPr lang="en-GB" dirty="0" smtClean="0"/>
              <a:t>house </a:t>
            </a:r>
            <a:r>
              <a:rPr lang="en-GB" dirty="0" smtClean="0"/>
              <a:t>can </a:t>
            </a:r>
            <a:r>
              <a:rPr lang="en-GB" dirty="0"/>
              <a:t>be declared on form 2042, up to a </a:t>
            </a:r>
            <a:r>
              <a:rPr lang="en-GB" dirty="0" smtClean="0"/>
              <a:t>value of </a:t>
            </a:r>
            <a:r>
              <a:rPr lang="en-GB" dirty="0"/>
              <a:t>€</a:t>
            </a:r>
            <a:r>
              <a:rPr lang="en-GB" dirty="0" smtClean="0"/>
              <a:t>500. </a:t>
            </a:r>
            <a:r>
              <a:rPr lang="en-GB" dirty="0"/>
              <a:t>These need to be entered in box 7DB</a:t>
            </a:r>
            <a:r>
              <a:rPr lang="en-GB" dirty="0" smtClean="0"/>
              <a:t>.</a:t>
            </a:r>
          </a:p>
          <a:p>
            <a:pPr marL="0" indent="0">
              <a:buNone/>
            </a:pPr>
            <a:endParaRPr lang="en-GB" dirty="0"/>
          </a:p>
          <a:p>
            <a:r>
              <a:rPr lang="en-GB" dirty="0"/>
              <a:t> For energy efficiency improvements in your principal home in France, you may be eligible for a tax credit, but this is based on the type of work done and also your income bracket. </a:t>
            </a:r>
          </a:p>
          <a:p>
            <a:endParaRPr lang="en-GB" dirty="0"/>
          </a:p>
          <a:p>
            <a:endParaRPr lang="en-GB" dirty="0"/>
          </a:p>
        </p:txBody>
      </p:sp>
    </p:spTree>
    <p:extLst>
      <p:ext uri="{BB962C8B-B14F-4D97-AF65-F5344CB8AC3E}">
        <p14:creationId xmlns:p14="http://schemas.microsoft.com/office/powerpoint/2010/main" val="1789218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effectLst>
                  <a:outerShdw blurRad="38100" dist="38100" dir="2700000" algn="tl">
                    <a:srgbClr val="000000">
                      <a:alpha val="43137"/>
                    </a:srgbClr>
                  </a:outerShdw>
                </a:effectLst>
              </a:rPr>
              <a:t>Brexit Effect</a:t>
            </a:r>
            <a:r>
              <a:rPr lang="en-GB" dirty="0"/>
              <a:t/>
            </a:r>
            <a:br>
              <a:rPr lang="en-GB" dirty="0"/>
            </a:br>
            <a:endParaRPr lang="en-GB" dirty="0"/>
          </a:p>
        </p:txBody>
      </p:sp>
      <p:sp>
        <p:nvSpPr>
          <p:cNvPr id="3" name="Content Placeholder 2"/>
          <p:cNvSpPr>
            <a:spLocks noGrp="1"/>
          </p:cNvSpPr>
          <p:nvPr>
            <p:ph idx="1"/>
          </p:nvPr>
        </p:nvSpPr>
        <p:spPr/>
        <p:txBody>
          <a:bodyPr/>
          <a:lstStyle/>
          <a:p>
            <a:r>
              <a:rPr lang="en-GB" dirty="0" smtClean="0"/>
              <a:t>Income </a:t>
            </a:r>
            <a:r>
              <a:rPr lang="en-GB" dirty="0"/>
              <a:t>Tax rules are determined by the Tax Treaty between the UK and </a:t>
            </a:r>
            <a:r>
              <a:rPr lang="en-GB" dirty="0" smtClean="0"/>
              <a:t>France, however you might not be pleased to hear that donations to British charities do not longer qualify for a Tax Credit in France.</a:t>
            </a:r>
            <a:endParaRPr lang="en-GB" dirty="0"/>
          </a:p>
          <a:p>
            <a:pPr marL="0" indent="0">
              <a:buNone/>
            </a:pPr>
            <a:endParaRPr lang="en-GB" dirty="0"/>
          </a:p>
          <a:p>
            <a:pPr lvl="0"/>
            <a:r>
              <a:rPr lang="en-GB" dirty="0" smtClean="0"/>
              <a:t>You </a:t>
            </a:r>
            <a:r>
              <a:rPr lang="en-GB" dirty="0"/>
              <a:t>receive a Tax Credit only if the donation was paid to a French or an EU charity.</a:t>
            </a:r>
          </a:p>
          <a:p>
            <a:endParaRPr lang="en-GB" dirty="0"/>
          </a:p>
        </p:txBody>
      </p:sp>
      <p:sp>
        <p:nvSpPr>
          <p:cNvPr id="4" name="Rectangle 3"/>
          <p:cNvSpPr/>
          <p:nvPr/>
        </p:nvSpPr>
        <p:spPr>
          <a:xfrm>
            <a:off x="2024743" y="4478693"/>
            <a:ext cx="9106677" cy="17541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202024" y="4562669"/>
            <a:ext cx="8808098" cy="1754326"/>
          </a:xfrm>
          <a:prstGeom prst="rect">
            <a:avLst/>
          </a:prstGeom>
          <a:noFill/>
        </p:spPr>
        <p:txBody>
          <a:bodyPr wrap="square" rtlCol="0">
            <a:spAutoFit/>
          </a:bodyPr>
          <a:lstStyle/>
          <a:p>
            <a:r>
              <a:rPr lang="fr-FR" dirty="0"/>
              <a:t>« Vous avez effectué un don au profit d'organismes agréés dont le siège est situé dans un Etat membre de l'Union Européenne ou dans un Etat partie à l'Espace économique européen ayant conclu avec la France une convention fiscale d'assistance administrative en vue de lutter contre la fraude et l'évasion fiscales ». </a:t>
            </a:r>
            <a:endParaRPr lang="en-GB" dirty="0"/>
          </a:p>
          <a:p>
            <a:endParaRPr lang="en-GB" dirty="0"/>
          </a:p>
        </p:txBody>
      </p:sp>
    </p:spTree>
    <p:extLst>
      <p:ext uri="{BB962C8B-B14F-4D97-AF65-F5344CB8AC3E}">
        <p14:creationId xmlns:p14="http://schemas.microsoft.com/office/powerpoint/2010/main" val="706607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9885" y="-30395"/>
            <a:ext cx="8911687" cy="1280890"/>
          </a:xfrm>
          <a:effectLst>
            <a:outerShdw blurRad="50800" dist="50800" dir="5400000" algn="ctr" rotWithShape="0">
              <a:srgbClr val="000000"/>
            </a:outerShdw>
          </a:effectLst>
        </p:spPr>
        <p:txBody>
          <a:bodyPr/>
          <a:lstStyle/>
          <a:p>
            <a:r>
              <a:rPr lang="fr-FR" b="1" u="sng" dirty="0" smtClean="0">
                <a:effectLst>
                  <a:outerShdw blurRad="38100" dist="38100" dir="2700000" algn="tl">
                    <a:srgbClr val="000000">
                      <a:alpha val="43137"/>
                    </a:srgbClr>
                  </a:outerShdw>
                </a:effectLst>
              </a:rPr>
              <a:t>Example 1 :</a:t>
            </a:r>
            <a:endParaRPr lang="en-GB"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96417" y="970511"/>
            <a:ext cx="4064000" cy="4247522"/>
          </a:xfrm>
        </p:spPr>
        <p:txBody>
          <a:bodyPr>
            <a:normAutofit/>
          </a:bodyPr>
          <a:lstStyle/>
          <a:p>
            <a:pPr marL="0" indent="0">
              <a:buNone/>
            </a:pPr>
            <a:r>
              <a:rPr lang="fr-FR" sz="1100" b="1" dirty="0" err="1" smtClean="0"/>
              <a:t>Income</a:t>
            </a:r>
            <a:r>
              <a:rPr lang="fr-FR" sz="1100" b="1" dirty="0" smtClean="0"/>
              <a:t> </a:t>
            </a:r>
            <a:r>
              <a:rPr lang="fr-FR" sz="1100" b="1" dirty="0" err="1" smtClean="0"/>
              <a:t>Summary</a:t>
            </a:r>
            <a:r>
              <a:rPr lang="fr-FR" sz="1100" b="1" dirty="0" smtClean="0"/>
              <a:t>                     2020</a:t>
            </a:r>
          </a:p>
          <a:p>
            <a:pPr marL="0" indent="0">
              <a:buNone/>
            </a:pPr>
            <a:r>
              <a:rPr lang="fr-FR" sz="1100" dirty="0" err="1" smtClean="0"/>
              <a:t>Spouse</a:t>
            </a:r>
            <a:r>
              <a:rPr lang="fr-FR" sz="1100" dirty="0" smtClean="0"/>
              <a:t> 1          :                        €50,000</a:t>
            </a:r>
          </a:p>
          <a:p>
            <a:pPr marL="0" indent="0">
              <a:buNone/>
            </a:pPr>
            <a:endParaRPr lang="fr-FR" sz="1100" dirty="0" smtClean="0"/>
          </a:p>
          <a:p>
            <a:pPr marL="0" indent="0">
              <a:buNone/>
            </a:pPr>
            <a:r>
              <a:rPr lang="fr-FR" sz="1100" dirty="0" err="1" smtClean="0"/>
              <a:t>Spouse</a:t>
            </a:r>
            <a:r>
              <a:rPr lang="fr-FR" sz="1100" dirty="0" smtClean="0"/>
              <a:t> 2        :                         €100,000</a:t>
            </a:r>
          </a:p>
          <a:p>
            <a:pPr marL="0" indent="0">
              <a:buNone/>
            </a:pPr>
            <a:endParaRPr lang="fr-FR" sz="1100" dirty="0" smtClean="0"/>
          </a:p>
          <a:p>
            <a:pPr marL="0" indent="0">
              <a:buNone/>
            </a:pPr>
            <a:r>
              <a:rPr lang="fr-FR" sz="1100" dirty="0" smtClean="0"/>
              <a:t>French </a:t>
            </a:r>
            <a:r>
              <a:rPr lang="fr-FR" sz="1100" dirty="0" err="1" smtClean="0"/>
              <a:t>Rental</a:t>
            </a:r>
            <a:r>
              <a:rPr lang="fr-FR" sz="1100" dirty="0" smtClean="0"/>
              <a:t> </a:t>
            </a:r>
            <a:r>
              <a:rPr lang="fr-FR" sz="1100" dirty="0" err="1" smtClean="0"/>
              <a:t>Income</a:t>
            </a:r>
            <a:r>
              <a:rPr lang="fr-FR" sz="1100" dirty="0" smtClean="0"/>
              <a:t>  :         €10,000</a:t>
            </a:r>
          </a:p>
          <a:p>
            <a:pPr marL="0" indent="0">
              <a:buNone/>
            </a:pPr>
            <a:r>
              <a:rPr lang="fr-FR" sz="1100" b="1" dirty="0" smtClean="0"/>
              <a:t>Total </a:t>
            </a:r>
            <a:r>
              <a:rPr lang="fr-FR" sz="1100" b="1" dirty="0" err="1" smtClean="0"/>
              <a:t>Income</a:t>
            </a:r>
            <a:r>
              <a:rPr lang="fr-FR" sz="1100" b="1" dirty="0" smtClean="0"/>
              <a:t>                         €160,000</a:t>
            </a:r>
            <a:endParaRPr lang="fr-FR" sz="1100" b="1" dirty="0"/>
          </a:p>
          <a:p>
            <a:pPr marL="0" indent="0">
              <a:buNone/>
            </a:pPr>
            <a:endParaRPr lang="en-GB" sz="1100" dirty="0"/>
          </a:p>
        </p:txBody>
      </p:sp>
      <p:sp>
        <p:nvSpPr>
          <p:cNvPr id="8" name="Content Placeholder 2"/>
          <p:cNvSpPr txBox="1">
            <a:spLocks/>
          </p:cNvSpPr>
          <p:nvPr/>
        </p:nvSpPr>
        <p:spPr>
          <a:xfrm>
            <a:off x="6070600" y="1727200"/>
            <a:ext cx="4013200" cy="41903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n-GB" sz="1600" dirty="0"/>
          </a:p>
        </p:txBody>
      </p:sp>
      <p:sp>
        <p:nvSpPr>
          <p:cNvPr id="11" name="Content Placeholder 2"/>
          <p:cNvSpPr txBox="1">
            <a:spLocks/>
          </p:cNvSpPr>
          <p:nvPr/>
        </p:nvSpPr>
        <p:spPr>
          <a:xfrm>
            <a:off x="5999956" y="965431"/>
            <a:ext cx="4223544" cy="42475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fr-FR" sz="1100" b="1" dirty="0" smtClean="0"/>
              <a:t>No of kids                                                                3</a:t>
            </a:r>
            <a:endParaRPr lang="fr-FR" sz="1100" dirty="0"/>
          </a:p>
          <a:p>
            <a:pPr marL="0" indent="0">
              <a:buFont typeface="Wingdings 3" charset="2"/>
              <a:buNone/>
            </a:pPr>
            <a:r>
              <a:rPr lang="fr-FR" sz="1100" dirty="0" err="1" smtClean="0"/>
              <a:t>Each</a:t>
            </a:r>
            <a:r>
              <a:rPr lang="fr-FR" sz="1100" dirty="0" smtClean="0"/>
              <a:t> </a:t>
            </a:r>
            <a:r>
              <a:rPr lang="fr-FR" sz="1100" dirty="0" err="1" smtClean="0"/>
              <a:t>spouse</a:t>
            </a:r>
            <a:r>
              <a:rPr lang="fr-FR" sz="1100" dirty="0" smtClean="0"/>
              <a:t> </a:t>
            </a:r>
            <a:r>
              <a:rPr lang="fr-FR" sz="1100" dirty="0" err="1" smtClean="0"/>
              <a:t>is</a:t>
            </a:r>
            <a:r>
              <a:rPr lang="fr-FR" sz="1100" dirty="0" smtClean="0"/>
              <a:t> 1 part    :                                          2</a:t>
            </a:r>
            <a:endParaRPr lang="fr-FR" sz="1100" dirty="0"/>
          </a:p>
          <a:p>
            <a:pPr marL="0" indent="0">
              <a:buFont typeface="Wingdings 3" charset="2"/>
              <a:buNone/>
            </a:pPr>
            <a:r>
              <a:rPr lang="fr-FR" sz="1100" dirty="0" smtClean="0"/>
              <a:t>First 2 </a:t>
            </a:r>
            <a:r>
              <a:rPr lang="fr-FR" sz="1100" dirty="0" err="1" smtClean="0"/>
              <a:t>kinds</a:t>
            </a:r>
            <a:r>
              <a:rPr lang="fr-FR" sz="1100" dirty="0" smtClean="0"/>
              <a:t> </a:t>
            </a:r>
            <a:r>
              <a:rPr lang="fr-FR" sz="1100" dirty="0" err="1" smtClean="0"/>
              <a:t>is</a:t>
            </a:r>
            <a:r>
              <a:rPr lang="fr-FR" sz="1100" dirty="0" smtClean="0"/>
              <a:t> ½ part     :                                            1</a:t>
            </a:r>
          </a:p>
          <a:p>
            <a:pPr marL="0" indent="0">
              <a:buFont typeface="Wingdings 3" charset="2"/>
              <a:buNone/>
            </a:pPr>
            <a:r>
              <a:rPr lang="fr-FR" sz="1100" dirty="0" smtClean="0"/>
              <a:t>                                          </a:t>
            </a:r>
            <a:endParaRPr lang="fr-FR" sz="1100" dirty="0"/>
          </a:p>
          <a:p>
            <a:pPr marL="0" indent="0">
              <a:buFont typeface="Wingdings 3" charset="2"/>
              <a:buNone/>
            </a:pPr>
            <a:r>
              <a:rPr lang="fr-FR" sz="1100" dirty="0" err="1" smtClean="0"/>
              <a:t>From</a:t>
            </a:r>
            <a:r>
              <a:rPr lang="fr-FR" sz="1100" dirty="0" smtClean="0"/>
              <a:t> the 3rd </a:t>
            </a:r>
            <a:r>
              <a:rPr lang="fr-FR" sz="1100" dirty="0" err="1" smtClean="0"/>
              <a:t>kind</a:t>
            </a:r>
            <a:r>
              <a:rPr lang="fr-FR" sz="1100" dirty="0" smtClean="0"/>
              <a:t> and </a:t>
            </a:r>
          </a:p>
          <a:p>
            <a:pPr marL="0" indent="0">
              <a:buFont typeface="Wingdings 3" charset="2"/>
              <a:buNone/>
            </a:pPr>
            <a:r>
              <a:rPr lang="fr-FR" sz="1100" dirty="0" err="1" smtClean="0"/>
              <a:t>onwards</a:t>
            </a:r>
            <a:r>
              <a:rPr lang="fr-FR" sz="1100" dirty="0" smtClean="0"/>
              <a:t> an </a:t>
            </a:r>
            <a:r>
              <a:rPr lang="fr-FR" sz="1100" dirty="0" err="1" smtClean="0"/>
              <a:t>additional</a:t>
            </a:r>
            <a:r>
              <a:rPr lang="fr-FR" sz="1100" dirty="0" smtClean="0"/>
              <a:t> </a:t>
            </a:r>
            <a:r>
              <a:rPr lang="fr-FR" sz="1100" dirty="0"/>
              <a:t>1</a:t>
            </a:r>
            <a:r>
              <a:rPr lang="fr-FR" sz="1100" dirty="0" smtClean="0"/>
              <a:t> part      :                          1</a:t>
            </a:r>
          </a:p>
          <a:p>
            <a:pPr marL="0" indent="0">
              <a:buFont typeface="Wingdings 3" charset="2"/>
              <a:buNone/>
            </a:pPr>
            <a:r>
              <a:rPr lang="fr-FR" sz="1100" b="1" dirty="0" smtClean="0"/>
              <a:t>Total Parts                                                                4</a:t>
            </a:r>
          </a:p>
          <a:p>
            <a:pPr marL="0" indent="0">
              <a:buFont typeface="Wingdings 3" charset="2"/>
              <a:buNone/>
            </a:pPr>
            <a:endParaRPr lang="fr-FR" sz="1600" dirty="0"/>
          </a:p>
          <a:p>
            <a:pPr marL="0" indent="0">
              <a:buFont typeface="Wingdings 3" charset="2"/>
              <a:buNone/>
            </a:pPr>
            <a:endParaRPr lang="en-GB" sz="1600" dirty="0"/>
          </a:p>
        </p:txBody>
      </p:sp>
      <p:sp>
        <p:nvSpPr>
          <p:cNvPr id="12" name="TextBox 11"/>
          <p:cNvSpPr txBox="1"/>
          <p:nvPr/>
        </p:nvSpPr>
        <p:spPr>
          <a:xfrm>
            <a:off x="3440545" y="3238534"/>
            <a:ext cx="4897120" cy="276999"/>
          </a:xfrm>
          <a:prstGeom prst="rect">
            <a:avLst/>
          </a:prstGeom>
          <a:noFill/>
        </p:spPr>
        <p:txBody>
          <a:bodyPr wrap="square" rtlCol="0">
            <a:spAutoFit/>
          </a:bodyPr>
          <a:lstStyle/>
          <a:p>
            <a:r>
              <a:rPr lang="fr-FR" sz="1200" b="1" dirty="0" err="1" smtClean="0">
                <a:effectLst>
                  <a:outerShdw blurRad="38100" dist="38100" dir="2700000" algn="tl">
                    <a:srgbClr val="000000">
                      <a:alpha val="43137"/>
                    </a:srgbClr>
                  </a:outerShdw>
                </a:effectLst>
              </a:rPr>
              <a:t>Income</a:t>
            </a:r>
            <a:r>
              <a:rPr lang="fr-FR" sz="1200" b="1" dirty="0" smtClean="0">
                <a:effectLst>
                  <a:outerShdw blurRad="38100" dist="38100" dir="2700000" algn="tl">
                    <a:srgbClr val="000000">
                      <a:alpha val="43137"/>
                    </a:srgbClr>
                  </a:outerShdw>
                </a:effectLst>
              </a:rPr>
              <a:t> for 4 parts – </a:t>
            </a:r>
            <a:r>
              <a:rPr lang="fr-FR" sz="1200" b="1" dirty="0" err="1" smtClean="0">
                <a:effectLst>
                  <a:outerShdw blurRad="38100" dist="38100" dir="2700000" algn="tl">
                    <a:srgbClr val="000000">
                      <a:alpha val="43137"/>
                    </a:srgbClr>
                  </a:outerShdw>
                </a:effectLst>
              </a:rPr>
              <a:t>divided</a:t>
            </a:r>
            <a:r>
              <a:rPr lang="fr-FR" sz="1200" b="1" dirty="0" smtClean="0">
                <a:effectLst>
                  <a:outerShdw blurRad="38100" dist="38100" dir="2700000" algn="tl">
                    <a:srgbClr val="000000">
                      <a:alpha val="43137"/>
                    </a:srgbClr>
                  </a:outerShdw>
                </a:effectLst>
              </a:rPr>
              <a:t> the total </a:t>
            </a:r>
            <a:r>
              <a:rPr lang="fr-FR" sz="1200" b="1" dirty="0" err="1" smtClean="0">
                <a:effectLst>
                  <a:outerShdw blurRad="38100" dist="38100" dir="2700000" algn="tl">
                    <a:srgbClr val="000000">
                      <a:alpha val="43137"/>
                    </a:srgbClr>
                  </a:outerShdw>
                </a:effectLst>
              </a:rPr>
              <a:t>income</a:t>
            </a:r>
            <a:r>
              <a:rPr lang="fr-FR" sz="1200" b="1" dirty="0" smtClean="0">
                <a:effectLst>
                  <a:outerShdw blurRad="38100" dist="38100" dir="2700000" algn="tl">
                    <a:srgbClr val="000000">
                      <a:alpha val="43137"/>
                    </a:srgbClr>
                  </a:outerShdw>
                </a:effectLst>
              </a:rPr>
              <a:t> by 4  :   € 40,000</a:t>
            </a:r>
            <a:endParaRPr lang="en-GB" sz="1200" dirty="0">
              <a:effectLst>
                <a:outerShdw blurRad="38100" dist="38100" dir="2700000" algn="tl">
                  <a:srgbClr val="000000">
                    <a:alpha val="43137"/>
                  </a:srgbClr>
                </a:outerShdw>
              </a:effectLst>
            </a:endParaRPr>
          </a:p>
        </p:txBody>
      </p:sp>
      <p:sp>
        <p:nvSpPr>
          <p:cNvPr id="14" name="Rectangle 13"/>
          <p:cNvSpPr/>
          <p:nvPr/>
        </p:nvSpPr>
        <p:spPr>
          <a:xfrm>
            <a:off x="3245048" y="965431"/>
            <a:ext cx="1248966" cy="2197793"/>
          </a:xfrm>
          <a:prstGeom prst="rect">
            <a:avLst/>
          </a:prstGeom>
          <a:no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8803177" y="897775"/>
            <a:ext cx="1117833" cy="2265449"/>
          </a:xfrm>
          <a:prstGeom prst="rect">
            <a:avLst/>
          </a:prstGeom>
          <a:no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0" name="Content Placeholder 3"/>
          <p:cNvGraphicFramePr>
            <a:graphicFrameLocks/>
          </p:cNvGraphicFramePr>
          <p:nvPr>
            <p:extLst>
              <p:ext uri="{D42A27DB-BD31-4B8C-83A1-F6EECF244321}">
                <p14:modId xmlns:p14="http://schemas.microsoft.com/office/powerpoint/2010/main" val="3391902192"/>
              </p:ext>
            </p:extLst>
          </p:nvPr>
        </p:nvGraphicFramePr>
        <p:xfrm>
          <a:off x="720314" y="3680730"/>
          <a:ext cx="6643253" cy="1980353"/>
        </p:xfrm>
        <a:graphic>
          <a:graphicData uri="http://schemas.openxmlformats.org/drawingml/2006/table">
            <a:tbl>
              <a:tblPr firstRow="1" firstCol="1" bandRow="1">
                <a:tableStyleId>{5C22544A-7EE6-4342-B048-85BDC9FD1C3A}</a:tableStyleId>
              </a:tblPr>
              <a:tblGrid>
                <a:gridCol w="2896946">
                  <a:extLst>
                    <a:ext uri="{9D8B030D-6E8A-4147-A177-3AD203B41FA5}">
                      <a16:colId xmlns:a16="http://schemas.microsoft.com/office/drawing/2014/main" val="547056601"/>
                    </a:ext>
                  </a:extLst>
                </a:gridCol>
                <a:gridCol w="870923">
                  <a:extLst>
                    <a:ext uri="{9D8B030D-6E8A-4147-A177-3AD203B41FA5}">
                      <a16:colId xmlns:a16="http://schemas.microsoft.com/office/drawing/2014/main" val="258000759"/>
                    </a:ext>
                  </a:extLst>
                </a:gridCol>
                <a:gridCol w="1989960">
                  <a:extLst>
                    <a:ext uri="{9D8B030D-6E8A-4147-A177-3AD203B41FA5}">
                      <a16:colId xmlns:a16="http://schemas.microsoft.com/office/drawing/2014/main" val="2625109222"/>
                    </a:ext>
                  </a:extLst>
                </a:gridCol>
                <a:gridCol w="885424">
                  <a:extLst>
                    <a:ext uri="{9D8B030D-6E8A-4147-A177-3AD203B41FA5}">
                      <a16:colId xmlns:a16="http://schemas.microsoft.com/office/drawing/2014/main" val="2550692091"/>
                    </a:ext>
                  </a:extLst>
                </a:gridCol>
              </a:tblGrid>
              <a:tr h="188029">
                <a:tc>
                  <a:txBody>
                    <a:bodyPr/>
                    <a:lstStyle/>
                    <a:p>
                      <a:pPr>
                        <a:lnSpc>
                          <a:spcPct val="107000"/>
                        </a:lnSpc>
                        <a:spcAft>
                          <a:spcPts val="0"/>
                        </a:spcAft>
                      </a:pPr>
                      <a:r>
                        <a:rPr lang="en-GB" sz="1800" u="sng" dirty="0">
                          <a:effectLst>
                            <a:outerShdw blurRad="38100" dist="38100" dir="2700000" algn="tl">
                              <a:srgbClr val="000000">
                                <a:alpha val="43137"/>
                              </a:srgbClr>
                            </a:outerShdw>
                          </a:effectLst>
                        </a:rPr>
                        <a:t>Band rates</a:t>
                      </a:r>
                      <a:endParaRPr lang="en-GB" sz="18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gn="ctr">
                        <a:lnSpc>
                          <a:spcPct val="107000"/>
                        </a:lnSpc>
                        <a:spcAft>
                          <a:spcPts val="0"/>
                        </a:spcAft>
                      </a:pPr>
                      <a:r>
                        <a:rPr lang="en-GB" sz="1000" u="sng" dirty="0">
                          <a:effectLst/>
                        </a:rPr>
                        <a:t>2020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extLst>
                  <a:ext uri="{0D108BD9-81ED-4DB2-BD59-A6C34878D82A}">
                    <a16:rowId xmlns:a16="http://schemas.microsoft.com/office/drawing/2014/main" val="3262970065"/>
                  </a:ext>
                </a:extLst>
              </a:tr>
              <a:tr h="334320">
                <a:tc>
                  <a:txBody>
                    <a:bodyPr/>
                    <a:lstStyle/>
                    <a:p>
                      <a:pPr>
                        <a:lnSpc>
                          <a:spcPct val="107000"/>
                        </a:lnSpc>
                        <a:spcAft>
                          <a:spcPts val="0"/>
                        </a:spcAft>
                      </a:pPr>
                      <a:r>
                        <a:rPr lang="en-GB" sz="1100" dirty="0">
                          <a:effectLst/>
                        </a:rPr>
                        <a:t>Up to €10,084:     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spcAft>
                          <a:spcPts val="0"/>
                        </a:spcAft>
                      </a:pPr>
                      <a:r>
                        <a:rPr lang="en-GB" sz="1100" dirty="0">
                          <a:effectLst/>
                        </a:rPr>
                        <a:t>              10,084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x   0%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extLst>
                  <a:ext uri="{0D108BD9-81ED-4DB2-BD59-A6C34878D82A}">
                    <a16:rowId xmlns:a16="http://schemas.microsoft.com/office/drawing/2014/main" val="3426900501"/>
                  </a:ext>
                </a:extLst>
              </a:tr>
              <a:tr h="501480">
                <a:tc>
                  <a:txBody>
                    <a:bodyPr/>
                    <a:lstStyle/>
                    <a:p>
                      <a:pPr>
                        <a:lnSpc>
                          <a:spcPct val="107000"/>
                        </a:lnSpc>
                        <a:spcAft>
                          <a:spcPts val="0"/>
                        </a:spcAft>
                      </a:pPr>
                      <a:r>
                        <a:rPr lang="en-GB" sz="1100" dirty="0">
                          <a:effectLst/>
                        </a:rPr>
                        <a:t>€10,085–€25,710: 11%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spcAft>
                          <a:spcPts val="0"/>
                        </a:spcAft>
                      </a:pPr>
                      <a:r>
                        <a:rPr lang="en-GB" sz="1100" dirty="0">
                          <a:effectLst/>
                        </a:rPr>
                        <a:t>              15,626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tc>
                  <a:txBody>
                    <a:bodyPr/>
                    <a:lstStyle/>
                    <a:p>
                      <a:pPr>
                        <a:lnSpc>
                          <a:spcPct val="107000"/>
                        </a:lnSpc>
                        <a:spcAft>
                          <a:spcPts val="0"/>
                        </a:spcAft>
                      </a:pPr>
                      <a:r>
                        <a:rPr lang="en-GB" sz="1100" dirty="0">
                          <a:effectLst/>
                        </a:rPr>
                        <a:t>   x  11%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tc>
                  <a:txBody>
                    <a:bodyPr/>
                    <a:lstStyle/>
                    <a:p>
                      <a:pPr>
                        <a:lnSpc>
                          <a:spcPct val="107000"/>
                        </a:lnSpc>
                        <a:spcAft>
                          <a:spcPts val="0"/>
                        </a:spcAft>
                      </a:pPr>
                      <a:r>
                        <a:rPr lang="en-GB" sz="1100" dirty="0">
                          <a:effectLst/>
                        </a:rPr>
                        <a:t>           1,718.86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extLst>
                  <a:ext uri="{0D108BD9-81ED-4DB2-BD59-A6C34878D82A}">
                    <a16:rowId xmlns:a16="http://schemas.microsoft.com/office/drawing/2014/main" val="3421907299"/>
                  </a:ext>
                </a:extLst>
              </a:tr>
              <a:tr h="501480">
                <a:tc>
                  <a:txBody>
                    <a:bodyPr/>
                    <a:lstStyle/>
                    <a:p>
                      <a:pPr>
                        <a:lnSpc>
                          <a:spcPct val="107000"/>
                        </a:lnSpc>
                        <a:spcAft>
                          <a:spcPts val="0"/>
                        </a:spcAft>
                      </a:pPr>
                      <a:r>
                        <a:rPr lang="en-GB" sz="1100" dirty="0">
                          <a:effectLst/>
                        </a:rPr>
                        <a:t>€25,711–€73,516: 30%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spcAft>
                          <a:spcPts val="0"/>
                        </a:spcAft>
                      </a:pPr>
                      <a:r>
                        <a:rPr lang="en-GB" sz="1100" dirty="0">
                          <a:effectLst/>
                        </a:rPr>
                        <a:t>              14,290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x  30%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4,287.00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extLst>
                  <a:ext uri="{0D108BD9-81ED-4DB2-BD59-A6C34878D82A}">
                    <a16:rowId xmlns:a16="http://schemas.microsoft.com/office/drawing/2014/main" val="3274325118"/>
                  </a:ext>
                </a:extLst>
              </a:tr>
              <a:tr h="167160">
                <a:tc>
                  <a:txBody>
                    <a:bodyPr/>
                    <a:lstStyle/>
                    <a:p>
                      <a:pPr>
                        <a:lnSpc>
                          <a:spcPct val="107000"/>
                        </a:lnSpc>
                        <a:spcAft>
                          <a:spcPts val="0"/>
                        </a:spcAft>
                      </a:pPr>
                      <a:r>
                        <a:rPr lang="en-GB" sz="1100" dirty="0">
                          <a:effectLst/>
                        </a:rPr>
                        <a:t>€73,517–€158,222: 41%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extLst>
                  <a:ext uri="{0D108BD9-81ED-4DB2-BD59-A6C34878D82A}">
                    <a16:rowId xmlns:a16="http://schemas.microsoft.com/office/drawing/2014/main" val="1224966965"/>
                  </a:ext>
                </a:extLst>
              </a:tr>
              <a:tr h="167160">
                <a:tc>
                  <a:txBody>
                    <a:bodyPr/>
                    <a:lstStyle/>
                    <a:p>
                      <a:pPr>
                        <a:lnSpc>
                          <a:spcPct val="107000"/>
                        </a:lnSpc>
                        <a:spcAft>
                          <a:spcPts val="0"/>
                        </a:spcAft>
                      </a:pPr>
                      <a:r>
                        <a:rPr lang="en-GB" sz="1100" dirty="0">
                          <a:effectLst/>
                        </a:rPr>
                        <a:t>€158,223+: 45%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extLst>
                  <a:ext uri="{0D108BD9-81ED-4DB2-BD59-A6C34878D82A}">
                    <a16:rowId xmlns:a16="http://schemas.microsoft.com/office/drawing/2014/main" val="19108247"/>
                  </a:ext>
                </a:extLst>
              </a:tr>
            </a:tbl>
          </a:graphicData>
        </a:graphic>
      </p:graphicFrame>
      <p:sp>
        <p:nvSpPr>
          <p:cNvPr id="13" name="TextBox 12"/>
          <p:cNvSpPr txBox="1"/>
          <p:nvPr/>
        </p:nvSpPr>
        <p:spPr>
          <a:xfrm>
            <a:off x="7434211" y="3708872"/>
            <a:ext cx="6281530" cy="1569660"/>
          </a:xfrm>
          <a:prstGeom prst="rect">
            <a:avLst/>
          </a:prstGeom>
          <a:noFill/>
        </p:spPr>
        <p:txBody>
          <a:bodyPr wrap="square" rtlCol="0">
            <a:spAutoFit/>
          </a:bodyPr>
          <a:lstStyle/>
          <a:p>
            <a:r>
              <a:rPr lang="fr-FR" sz="1200" dirty="0" smtClean="0"/>
              <a:t>Total tax for 1 part  :              6,005.86</a:t>
            </a:r>
          </a:p>
          <a:p>
            <a:r>
              <a:rPr lang="fr-FR" sz="1200" dirty="0"/>
              <a:t> </a:t>
            </a:r>
            <a:r>
              <a:rPr lang="fr-FR" sz="1200" dirty="0" smtClean="0"/>
              <a:t>              </a:t>
            </a:r>
          </a:p>
          <a:p>
            <a:r>
              <a:rPr lang="fr-FR" sz="1200" dirty="0"/>
              <a:t> </a:t>
            </a:r>
            <a:r>
              <a:rPr lang="fr-FR" sz="1200" dirty="0" smtClean="0"/>
              <a:t>               for 4 parts  :          24,023.44</a:t>
            </a:r>
          </a:p>
          <a:p>
            <a:endParaRPr lang="fr-FR" sz="1200" dirty="0" smtClean="0"/>
          </a:p>
          <a:p>
            <a:r>
              <a:rPr lang="fr-FR" sz="1200" dirty="0"/>
              <a:t> </a:t>
            </a:r>
            <a:r>
              <a:rPr lang="fr-FR" sz="1200" dirty="0" smtClean="0"/>
              <a:t>                                              1,720.00</a:t>
            </a:r>
          </a:p>
          <a:p>
            <a:endParaRPr lang="fr-FR" sz="1200" dirty="0"/>
          </a:p>
          <a:p>
            <a:r>
              <a:rPr lang="fr-FR" sz="1200" b="1" dirty="0" smtClean="0"/>
              <a:t>Total </a:t>
            </a:r>
            <a:r>
              <a:rPr lang="fr-FR" sz="1200" b="1" dirty="0" err="1" smtClean="0"/>
              <a:t>income</a:t>
            </a:r>
            <a:r>
              <a:rPr lang="fr-FR" sz="1200" b="1" dirty="0" smtClean="0"/>
              <a:t> Tax and          25,743.44</a:t>
            </a:r>
          </a:p>
          <a:p>
            <a:r>
              <a:rPr lang="fr-FR" sz="1200" b="1" dirty="0" smtClean="0"/>
              <a:t>             social charges                           </a:t>
            </a:r>
            <a:endParaRPr lang="en-GB" sz="1200" b="1" dirty="0"/>
          </a:p>
        </p:txBody>
      </p:sp>
      <p:sp>
        <p:nvSpPr>
          <p:cNvPr id="16" name="TextBox 15"/>
          <p:cNvSpPr txBox="1"/>
          <p:nvPr/>
        </p:nvSpPr>
        <p:spPr>
          <a:xfrm>
            <a:off x="7434211" y="4395053"/>
            <a:ext cx="6520070" cy="415498"/>
          </a:xfrm>
          <a:prstGeom prst="rect">
            <a:avLst/>
          </a:prstGeom>
          <a:noFill/>
        </p:spPr>
        <p:txBody>
          <a:bodyPr wrap="square" rtlCol="0">
            <a:spAutoFit/>
          </a:bodyPr>
          <a:lstStyle/>
          <a:p>
            <a:r>
              <a:rPr lang="en-GB" sz="1000" dirty="0"/>
              <a:t>Social Charges (CSG-CRDS) </a:t>
            </a:r>
            <a:endParaRPr lang="en-GB" sz="1000" dirty="0" smtClean="0"/>
          </a:p>
          <a:p>
            <a:r>
              <a:rPr lang="en-GB" sz="1000" dirty="0" smtClean="0"/>
              <a:t>on </a:t>
            </a:r>
            <a:r>
              <a:rPr lang="en-GB" sz="1000" dirty="0"/>
              <a:t>Rental Income at 17.20</a:t>
            </a:r>
            <a:r>
              <a:rPr lang="en-GB" sz="1000" dirty="0" smtClean="0"/>
              <a:t>% </a:t>
            </a:r>
            <a:endParaRPr lang="en-GB" sz="1000" dirty="0"/>
          </a:p>
        </p:txBody>
      </p:sp>
      <p:sp>
        <p:nvSpPr>
          <p:cNvPr id="17" name="Rectangle 16"/>
          <p:cNvSpPr/>
          <p:nvPr/>
        </p:nvSpPr>
        <p:spPr>
          <a:xfrm>
            <a:off x="9362093" y="3599278"/>
            <a:ext cx="1006211" cy="1788848"/>
          </a:xfrm>
          <a:prstGeom prst="rect">
            <a:avLst/>
          </a:prstGeom>
          <a:no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flipV="1">
            <a:off x="9362092" y="4810549"/>
            <a:ext cx="1006211" cy="334345"/>
          </a:xfrm>
          <a:prstGeom prst="rect">
            <a:avLst/>
          </a:prstGeom>
          <a:no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76093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effectLst>
                  <a:outerShdw blurRad="38100" dist="38100" dir="2700000" algn="tl">
                    <a:srgbClr val="000000">
                      <a:alpha val="43137"/>
                    </a:srgbClr>
                  </a:outerShdw>
                </a:effectLst>
              </a:rPr>
              <a:t>French tax return</a:t>
            </a:r>
            <a:r>
              <a:rPr lang="en-GB" dirty="0">
                <a:effectLst>
                  <a:outerShdw blurRad="38100" dist="38100" dir="2700000" algn="tl">
                    <a:srgbClr val="000000">
                      <a:alpha val="43137"/>
                    </a:srgbClr>
                  </a:outerShdw>
                </a:effectLst>
              </a:rPr>
              <a:t/>
            </a:r>
            <a:br>
              <a:rPr lang="en-GB" dirty="0">
                <a:effectLst>
                  <a:outerShdw blurRad="38100" dist="38100" dir="2700000" algn="tl">
                    <a:srgbClr val="000000">
                      <a:alpha val="43137"/>
                    </a:srgbClr>
                  </a:outerShdw>
                </a:effectLst>
              </a:rPr>
            </a:b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609918" y="1497981"/>
            <a:ext cx="9239799" cy="3777622"/>
          </a:xfrm>
        </p:spPr>
        <p:txBody>
          <a:bodyPr>
            <a:normAutofit fontScale="85000" lnSpcReduction="20000"/>
          </a:bodyPr>
          <a:lstStyle/>
          <a:p>
            <a:pPr lvl="0"/>
            <a:endParaRPr lang="en-GB" dirty="0" smtClean="0"/>
          </a:p>
          <a:p>
            <a:pPr lvl="0"/>
            <a:endParaRPr lang="en-GB" dirty="0" smtClean="0"/>
          </a:p>
          <a:p>
            <a:pPr lvl="0"/>
            <a:r>
              <a:rPr lang="en-GB" dirty="0" smtClean="0"/>
              <a:t>French </a:t>
            </a:r>
            <a:r>
              <a:rPr lang="en-GB" dirty="0"/>
              <a:t>Tax Year runs from 1 January to 31 </a:t>
            </a:r>
            <a:r>
              <a:rPr lang="en-GB" dirty="0" smtClean="0"/>
              <a:t>December, where the UK Tax Year runs from 6 April to 5 April of the following year.</a:t>
            </a:r>
          </a:p>
          <a:p>
            <a:pPr marL="0" lvl="0" indent="0">
              <a:buNone/>
            </a:pPr>
            <a:endParaRPr lang="en-GB" dirty="0" smtClean="0"/>
          </a:p>
          <a:p>
            <a:pPr marL="288000" indent="0">
              <a:buNone/>
            </a:pPr>
            <a:r>
              <a:rPr lang="en-GB" dirty="0" smtClean="0"/>
              <a:t>Watch </a:t>
            </a:r>
            <a:r>
              <a:rPr lang="en-GB" dirty="0"/>
              <a:t>out when you have to provide a proof of a UK </a:t>
            </a:r>
            <a:r>
              <a:rPr lang="en-GB" dirty="0" smtClean="0"/>
              <a:t>generated income </a:t>
            </a:r>
            <a:r>
              <a:rPr lang="en-GB" dirty="0"/>
              <a:t>to the French </a:t>
            </a:r>
            <a:r>
              <a:rPr lang="en-GB" dirty="0" smtClean="0"/>
              <a:t>Tax                            Authorities</a:t>
            </a:r>
            <a:r>
              <a:rPr lang="en-GB" dirty="0"/>
              <a:t>, P60’s and Rental Accounts prepared for the UK tax return </a:t>
            </a:r>
            <a:r>
              <a:rPr lang="en-GB" dirty="0" smtClean="0"/>
              <a:t>purpose. Those can cause confusion! </a:t>
            </a:r>
          </a:p>
          <a:p>
            <a:pPr marL="0" indent="0">
              <a:buNone/>
            </a:pPr>
            <a:r>
              <a:rPr lang="en-GB" dirty="0"/>
              <a:t> </a:t>
            </a:r>
            <a:r>
              <a:rPr lang="en-GB" dirty="0" smtClean="0"/>
              <a:t>    Better </a:t>
            </a:r>
            <a:r>
              <a:rPr lang="en-GB" dirty="0"/>
              <a:t>provide payslips, bank statements or accountants confirmation letter. </a:t>
            </a:r>
          </a:p>
          <a:p>
            <a:pPr marL="0" lvl="0" indent="0">
              <a:buNone/>
            </a:pPr>
            <a:endParaRPr lang="en-GB" dirty="0" smtClean="0"/>
          </a:p>
          <a:p>
            <a:pPr marL="0" lvl="0" indent="0">
              <a:buNone/>
            </a:pPr>
            <a:endParaRPr lang="en-GB" dirty="0" smtClean="0"/>
          </a:p>
          <a:p>
            <a:pPr lvl="0"/>
            <a:r>
              <a:rPr lang="en-GB" dirty="0" smtClean="0"/>
              <a:t>Consists </a:t>
            </a:r>
            <a:r>
              <a:rPr lang="en-GB" dirty="0"/>
              <a:t>of various forms, 2042 is the main return, 2047 for declaring </a:t>
            </a:r>
            <a:r>
              <a:rPr lang="en-GB" dirty="0" smtClean="0"/>
              <a:t>the </a:t>
            </a:r>
            <a:r>
              <a:rPr lang="en-GB" dirty="0"/>
              <a:t>non-French income, 2044 for rental income, 2074 for capital </a:t>
            </a:r>
            <a:r>
              <a:rPr lang="en-GB" dirty="0" smtClean="0"/>
              <a:t>gains and various others.</a:t>
            </a:r>
            <a:endParaRPr lang="en-GB" dirty="0"/>
          </a:p>
          <a:p>
            <a:pPr marL="0" indent="0">
              <a:buNone/>
            </a:pPr>
            <a:endParaRPr lang="fr-FR" dirty="0" smtClean="0"/>
          </a:p>
          <a:p>
            <a:pPr marL="0" indent="0">
              <a:buNone/>
            </a:pPr>
            <a:endParaRPr lang="en-GB" dirty="0"/>
          </a:p>
        </p:txBody>
      </p:sp>
    </p:spTree>
    <p:extLst>
      <p:ext uri="{BB962C8B-B14F-4D97-AF65-F5344CB8AC3E}">
        <p14:creationId xmlns:p14="http://schemas.microsoft.com/office/powerpoint/2010/main" val="3699442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6417" y="970511"/>
            <a:ext cx="4064000" cy="4247522"/>
          </a:xfrm>
        </p:spPr>
        <p:txBody>
          <a:bodyPr>
            <a:normAutofit/>
          </a:bodyPr>
          <a:lstStyle/>
          <a:p>
            <a:pPr marL="0" indent="0">
              <a:buNone/>
            </a:pPr>
            <a:r>
              <a:rPr lang="fr-FR" sz="1100" b="1" dirty="0" err="1" smtClean="0"/>
              <a:t>Income</a:t>
            </a:r>
            <a:r>
              <a:rPr lang="fr-FR" sz="1100" b="1" dirty="0" smtClean="0"/>
              <a:t> </a:t>
            </a:r>
            <a:r>
              <a:rPr lang="fr-FR" sz="1100" b="1" dirty="0" err="1" smtClean="0"/>
              <a:t>Summary</a:t>
            </a:r>
            <a:r>
              <a:rPr lang="fr-FR" sz="1100" b="1" dirty="0" smtClean="0"/>
              <a:t>                     2020</a:t>
            </a:r>
          </a:p>
          <a:p>
            <a:pPr marL="0" indent="0">
              <a:buNone/>
            </a:pPr>
            <a:r>
              <a:rPr lang="fr-FR" sz="1100" dirty="0" err="1" smtClean="0"/>
              <a:t>Spouse</a:t>
            </a:r>
            <a:r>
              <a:rPr lang="fr-FR" sz="1100" dirty="0" smtClean="0"/>
              <a:t> 1          :                        €50,000</a:t>
            </a:r>
          </a:p>
          <a:p>
            <a:pPr marL="0" indent="0">
              <a:buNone/>
            </a:pPr>
            <a:endParaRPr lang="fr-FR" sz="1100" dirty="0" smtClean="0"/>
          </a:p>
          <a:p>
            <a:pPr marL="0" indent="0">
              <a:buNone/>
            </a:pPr>
            <a:r>
              <a:rPr lang="fr-FR" sz="1100" dirty="0" err="1" smtClean="0"/>
              <a:t>Spouse</a:t>
            </a:r>
            <a:r>
              <a:rPr lang="fr-FR" sz="1100" dirty="0" smtClean="0"/>
              <a:t> 2        :                         €100,000</a:t>
            </a:r>
          </a:p>
          <a:p>
            <a:pPr marL="0" indent="0">
              <a:buNone/>
            </a:pPr>
            <a:endParaRPr lang="fr-FR" sz="1100" dirty="0" smtClean="0"/>
          </a:p>
          <a:p>
            <a:pPr marL="0" indent="0">
              <a:buNone/>
            </a:pPr>
            <a:r>
              <a:rPr lang="fr-FR" sz="1100" dirty="0" smtClean="0"/>
              <a:t>UK </a:t>
            </a:r>
            <a:r>
              <a:rPr lang="fr-FR" sz="1100" dirty="0" err="1" smtClean="0"/>
              <a:t>Rental</a:t>
            </a:r>
            <a:r>
              <a:rPr lang="fr-FR" sz="1100" dirty="0" smtClean="0"/>
              <a:t> </a:t>
            </a:r>
            <a:r>
              <a:rPr lang="fr-FR" sz="1100" dirty="0" err="1" smtClean="0"/>
              <a:t>Income</a:t>
            </a:r>
            <a:r>
              <a:rPr lang="fr-FR" sz="1100" dirty="0" smtClean="0"/>
              <a:t>  :                €10,000</a:t>
            </a:r>
          </a:p>
          <a:p>
            <a:pPr marL="0" indent="0">
              <a:buNone/>
            </a:pPr>
            <a:r>
              <a:rPr lang="fr-FR" sz="1100" b="1" dirty="0" smtClean="0"/>
              <a:t>Total </a:t>
            </a:r>
            <a:r>
              <a:rPr lang="fr-FR" sz="1100" b="1" dirty="0" err="1" smtClean="0"/>
              <a:t>Income</a:t>
            </a:r>
            <a:r>
              <a:rPr lang="fr-FR" sz="1100" b="1" dirty="0" smtClean="0"/>
              <a:t>                         €160,000</a:t>
            </a:r>
            <a:endParaRPr lang="fr-FR" sz="1100" b="1" dirty="0"/>
          </a:p>
          <a:p>
            <a:pPr marL="0" indent="0">
              <a:buNone/>
            </a:pPr>
            <a:endParaRPr lang="en-GB" sz="1100" dirty="0"/>
          </a:p>
        </p:txBody>
      </p:sp>
      <p:sp>
        <p:nvSpPr>
          <p:cNvPr id="8" name="Content Placeholder 2"/>
          <p:cNvSpPr txBox="1">
            <a:spLocks/>
          </p:cNvSpPr>
          <p:nvPr/>
        </p:nvSpPr>
        <p:spPr>
          <a:xfrm>
            <a:off x="6070600" y="1727200"/>
            <a:ext cx="4013200" cy="41903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kumimoji="0" lang="en-GB" sz="16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p:txBody>
      </p:sp>
      <p:sp>
        <p:nvSpPr>
          <p:cNvPr id="11" name="Content Placeholder 2"/>
          <p:cNvSpPr txBox="1">
            <a:spLocks/>
          </p:cNvSpPr>
          <p:nvPr/>
        </p:nvSpPr>
        <p:spPr>
          <a:xfrm>
            <a:off x="5999956" y="965431"/>
            <a:ext cx="4223544" cy="42475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fr-FR" sz="1100" b="1"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No of kids                                                                3</a:t>
            </a:r>
            <a:endParaRPr kumimoji="0" lang="fr-FR" sz="11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fr-FR" sz="1100" b="0" i="0" u="none" strike="noStrike" kern="1200" cap="none" spc="0" normalizeH="0" baseline="0" noProof="0" dirty="0" err="1" smtClean="0">
                <a:ln>
                  <a:noFill/>
                </a:ln>
                <a:solidFill>
                  <a:prstClr val="black">
                    <a:lumMod val="75000"/>
                    <a:lumOff val="25000"/>
                  </a:prstClr>
                </a:solidFill>
                <a:effectLst/>
                <a:uLnTx/>
                <a:uFillTx/>
                <a:latin typeface="Century Gothic" panose="020B0502020202020204"/>
                <a:ea typeface="+mn-ea"/>
                <a:cs typeface="+mn-cs"/>
              </a:rPr>
              <a:t>Each</a:t>
            </a:r>
            <a:r>
              <a:rPr kumimoji="0" lang="fr-FR" sz="11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 </a:t>
            </a:r>
            <a:r>
              <a:rPr kumimoji="0" lang="fr-FR" sz="1100" b="0" i="0" u="none" strike="noStrike" kern="1200" cap="none" spc="0" normalizeH="0" baseline="0" noProof="0" dirty="0" err="1" smtClean="0">
                <a:ln>
                  <a:noFill/>
                </a:ln>
                <a:solidFill>
                  <a:prstClr val="black">
                    <a:lumMod val="75000"/>
                    <a:lumOff val="25000"/>
                  </a:prstClr>
                </a:solidFill>
                <a:effectLst/>
                <a:uLnTx/>
                <a:uFillTx/>
                <a:latin typeface="Century Gothic" panose="020B0502020202020204"/>
                <a:ea typeface="+mn-ea"/>
                <a:cs typeface="+mn-cs"/>
              </a:rPr>
              <a:t>spouse</a:t>
            </a:r>
            <a:r>
              <a:rPr kumimoji="0" lang="fr-FR" sz="11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 </a:t>
            </a:r>
            <a:r>
              <a:rPr kumimoji="0" lang="fr-FR" sz="1100" b="0" i="0" u="none" strike="noStrike" kern="1200" cap="none" spc="0" normalizeH="0" baseline="0" noProof="0" dirty="0" err="1" smtClean="0">
                <a:ln>
                  <a:noFill/>
                </a:ln>
                <a:solidFill>
                  <a:prstClr val="black">
                    <a:lumMod val="75000"/>
                    <a:lumOff val="25000"/>
                  </a:prstClr>
                </a:solidFill>
                <a:effectLst/>
                <a:uLnTx/>
                <a:uFillTx/>
                <a:latin typeface="Century Gothic" panose="020B0502020202020204"/>
                <a:ea typeface="+mn-ea"/>
                <a:cs typeface="+mn-cs"/>
              </a:rPr>
              <a:t>is</a:t>
            </a:r>
            <a:r>
              <a:rPr kumimoji="0" lang="fr-FR" sz="11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 1 part    :                                          2</a:t>
            </a:r>
            <a:endParaRPr kumimoji="0" lang="fr-FR" sz="11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fr-FR" sz="11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First 2 </a:t>
            </a:r>
            <a:r>
              <a:rPr kumimoji="0" lang="fr-FR" sz="1100" b="0" i="0" u="none" strike="noStrike" kern="1200" cap="none" spc="0" normalizeH="0" baseline="0" noProof="0" dirty="0" err="1" smtClean="0">
                <a:ln>
                  <a:noFill/>
                </a:ln>
                <a:solidFill>
                  <a:prstClr val="black">
                    <a:lumMod val="75000"/>
                    <a:lumOff val="25000"/>
                  </a:prstClr>
                </a:solidFill>
                <a:effectLst/>
                <a:uLnTx/>
                <a:uFillTx/>
                <a:latin typeface="Century Gothic" panose="020B0502020202020204"/>
                <a:ea typeface="+mn-ea"/>
                <a:cs typeface="+mn-cs"/>
              </a:rPr>
              <a:t>kinds</a:t>
            </a:r>
            <a:r>
              <a:rPr kumimoji="0" lang="fr-FR" sz="11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 </a:t>
            </a:r>
            <a:r>
              <a:rPr kumimoji="0" lang="fr-FR" sz="1100" b="0" i="0" u="none" strike="noStrike" kern="1200" cap="none" spc="0" normalizeH="0" baseline="0" noProof="0" dirty="0" err="1" smtClean="0">
                <a:ln>
                  <a:noFill/>
                </a:ln>
                <a:solidFill>
                  <a:prstClr val="black">
                    <a:lumMod val="75000"/>
                    <a:lumOff val="25000"/>
                  </a:prstClr>
                </a:solidFill>
                <a:effectLst/>
                <a:uLnTx/>
                <a:uFillTx/>
                <a:latin typeface="Century Gothic" panose="020B0502020202020204"/>
                <a:ea typeface="+mn-ea"/>
                <a:cs typeface="+mn-cs"/>
              </a:rPr>
              <a:t>is</a:t>
            </a:r>
            <a:r>
              <a:rPr kumimoji="0" lang="fr-FR" sz="11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 ½ part     :                                            1</a:t>
            </a: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fr-FR" sz="11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                                          </a:t>
            </a:r>
            <a:endParaRPr kumimoji="0" lang="fr-FR" sz="11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fr-FR" sz="1100" b="0" i="0" u="none" strike="noStrike" kern="1200" cap="none" spc="0" normalizeH="0" baseline="0" noProof="0" dirty="0" err="1" smtClean="0">
                <a:ln>
                  <a:noFill/>
                </a:ln>
                <a:solidFill>
                  <a:prstClr val="black">
                    <a:lumMod val="75000"/>
                    <a:lumOff val="25000"/>
                  </a:prstClr>
                </a:solidFill>
                <a:effectLst/>
                <a:uLnTx/>
                <a:uFillTx/>
                <a:latin typeface="Century Gothic" panose="020B0502020202020204"/>
                <a:ea typeface="+mn-ea"/>
                <a:cs typeface="+mn-cs"/>
              </a:rPr>
              <a:t>From</a:t>
            </a:r>
            <a:r>
              <a:rPr kumimoji="0" lang="fr-FR" sz="11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 the 3rd </a:t>
            </a:r>
            <a:r>
              <a:rPr kumimoji="0" lang="fr-FR" sz="1100" b="0" i="0" u="none" strike="noStrike" kern="1200" cap="none" spc="0" normalizeH="0" baseline="0" noProof="0" dirty="0" err="1" smtClean="0">
                <a:ln>
                  <a:noFill/>
                </a:ln>
                <a:solidFill>
                  <a:prstClr val="black">
                    <a:lumMod val="75000"/>
                    <a:lumOff val="25000"/>
                  </a:prstClr>
                </a:solidFill>
                <a:effectLst/>
                <a:uLnTx/>
                <a:uFillTx/>
                <a:latin typeface="Century Gothic" panose="020B0502020202020204"/>
                <a:ea typeface="+mn-ea"/>
                <a:cs typeface="+mn-cs"/>
              </a:rPr>
              <a:t>kind</a:t>
            </a:r>
            <a:r>
              <a:rPr kumimoji="0" lang="fr-FR" sz="11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 and </a:t>
            </a: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fr-FR" sz="1100" b="0" i="0" u="none" strike="noStrike" kern="1200" cap="none" spc="0" normalizeH="0" baseline="0" noProof="0" dirty="0" err="1" smtClean="0">
                <a:ln>
                  <a:noFill/>
                </a:ln>
                <a:solidFill>
                  <a:prstClr val="black">
                    <a:lumMod val="75000"/>
                    <a:lumOff val="25000"/>
                  </a:prstClr>
                </a:solidFill>
                <a:effectLst/>
                <a:uLnTx/>
                <a:uFillTx/>
                <a:latin typeface="Century Gothic" panose="020B0502020202020204"/>
                <a:ea typeface="+mn-ea"/>
                <a:cs typeface="+mn-cs"/>
              </a:rPr>
              <a:t>onwards</a:t>
            </a:r>
            <a:r>
              <a:rPr kumimoji="0" lang="fr-FR" sz="11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 an </a:t>
            </a:r>
            <a:r>
              <a:rPr kumimoji="0" lang="fr-FR" sz="1100" b="0" i="0" u="none" strike="noStrike" kern="1200" cap="none" spc="0" normalizeH="0" baseline="0" noProof="0" dirty="0" err="1" smtClean="0">
                <a:ln>
                  <a:noFill/>
                </a:ln>
                <a:solidFill>
                  <a:prstClr val="black">
                    <a:lumMod val="75000"/>
                    <a:lumOff val="25000"/>
                  </a:prstClr>
                </a:solidFill>
                <a:effectLst/>
                <a:uLnTx/>
                <a:uFillTx/>
                <a:latin typeface="Century Gothic" panose="020B0502020202020204"/>
                <a:ea typeface="+mn-ea"/>
                <a:cs typeface="+mn-cs"/>
              </a:rPr>
              <a:t>additional</a:t>
            </a:r>
            <a:r>
              <a:rPr kumimoji="0" lang="fr-FR" sz="11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 </a:t>
            </a:r>
            <a:r>
              <a:rPr kumimoji="0" lang="fr-FR" sz="11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1</a:t>
            </a:r>
            <a:r>
              <a:rPr kumimoji="0" lang="fr-FR" sz="11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 part      :                          1</a:t>
            </a: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fr-FR" sz="1100" b="1"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Total Parts                                                                4</a:t>
            </a: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kumimoji="0" lang="fr-FR" sz="16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kumimoji="0" lang="en-GB" sz="16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p:txBody>
      </p:sp>
      <p:sp>
        <p:nvSpPr>
          <p:cNvPr id="12" name="TextBox 11"/>
          <p:cNvSpPr txBox="1"/>
          <p:nvPr/>
        </p:nvSpPr>
        <p:spPr>
          <a:xfrm>
            <a:off x="3440545" y="3238534"/>
            <a:ext cx="489712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err="1"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Income</a:t>
            </a:r>
            <a:r>
              <a:rPr kumimoji="0" lang="fr-FR"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 for 4 parts – </a:t>
            </a:r>
            <a:r>
              <a:rPr kumimoji="0" lang="fr-FR" sz="1200" b="1" i="0" u="none" strike="noStrike" kern="1200" cap="none" spc="0" normalizeH="0" baseline="0" noProof="0" dirty="0" err="1"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divided</a:t>
            </a:r>
            <a:r>
              <a:rPr kumimoji="0" lang="fr-FR"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 the total </a:t>
            </a:r>
            <a:r>
              <a:rPr kumimoji="0" lang="fr-FR" sz="1200" b="1" i="0" u="none" strike="noStrike" kern="1200" cap="none" spc="0" normalizeH="0" baseline="0" noProof="0" dirty="0" err="1"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income</a:t>
            </a:r>
            <a:r>
              <a:rPr kumimoji="0" lang="fr-FR"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 by 4  :   € 40,000</a:t>
            </a:r>
            <a:endParaRPr kumimoji="0" lang="en-GB" sz="12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endParaRPr>
          </a:p>
        </p:txBody>
      </p:sp>
      <p:sp>
        <p:nvSpPr>
          <p:cNvPr id="14" name="Rectangle 13"/>
          <p:cNvSpPr/>
          <p:nvPr/>
        </p:nvSpPr>
        <p:spPr>
          <a:xfrm>
            <a:off x="3200254" y="931602"/>
            <a:ext cx="1248966" cy="2197793"/>
          </a:xfrm>
          <a:prstGeom prst="rect">
            <a:avLst/>
          </a:prstGeom>
          <a:no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5" name="Rectangle 14"/>
          <p:cNvSpPr/>
          <p:nvPr/>
        </p:nvSpPr>
        <p:spPr>
          <a:xfrm>
            <a:off x="8803177" y="897775"/>
            <a:ext cx="1117833" cy="2265449"/>
          </a:xfrm>
          <a:prstGeom prst="rect">
            <a:avLst/>
          </a:prstGeom>
          <a:no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aphicFrame>
        <p:nvGraphicFramePr>
          <p:cNvPr id="10" name="Content Placeholder 3"/>
          <p:cNvGraphicFramePr>
            <a:graphicFrameLocks/>
          </p:cNvGraphicFramePr>
          <p:nvPr>
            <p:extLst/>
          </p:nvPr>
        </p:nvGraphicFramePr>
        <p:xfrm>
          <a:off x="720314" y="3680730"/>
          <a:ext cx="6643253" cy="2014008"/>
        </p:xfrm>
        <a:graphic>
          <a:graphicData uri="http://schemas.openxmlformats.org/drawingml/2006/table">
            <a:tbl>
              <a:tblPr firstRow="1" firstCol="1" bandRow="1">
                <a:tableStyleId>{5C22544A-7EE6-4342-B048-85BDC9FD1C3A}</a:tableStyleId>
              </a:tblPr>
              <a:tblGrid>
                <a:gridCol w="2896946">
                  <a:extLst>
                    <a:ext uri="{9D8B030D-6E8A-4147-A177-3AD203B41FA5}">
                      <a16:colId xmlns:a16="http://schemas.microsoft.com/office/drawing/2014/main" val="547056601"/>
                    </a:ext>
                  </a:extLst>
                </a:gridCol>
                <a:gridCol w="870923">
                  <a:extLst>
                    <a:ext uri="{9D8B030D-6E8A-4147-A177-3AD203B41FA5}">
                      <a16:colId xmlns:a16="http://schemas.microsoft.com/office/drawing/2014/main" val="258000759"/>
                    </a:ext>
                  </a:extLst>
                </a:gridCol>
                <a:gridCol w="1989960">
                  <a:extLst>
                    <a:ext uri="{9D8B030D-6E8A-4147-A177-3AD203B41FA5}">
                      <a16:colId xmlns:a16="http://schemas.microsoft.com/office/drawing/2014/main" val="2625109222"/>
                    </a:ext>
                  </a:extLst>
                </a:gridCol>
                <a:gridCol w="885424">
                  <a:extLst>
                    <a:ext uri="{9D8B030D-6E8A-4147-A177-3AD203B41FA5}">
                      <a16:colId xmlns:a16="http://schemas.microsoft.com/office/drawing/2014/main" val="2550692091"/>
                    </a:ext>
                  </a:extLst>
                </a:gridCol>
              </a:tblGrid>
              <a:tr h="188029">
                <a:tc>
                  <a:txBody>
                    <a:bodyPr/>
                    <a:lstStyle/>
                    <a:p>
                      <a:pPr>
                        <a:lnSpc>
                          <a:spcPct val="107000"/>
                        </a:lnSpc>
                        <a:spcAft>
                          <a:spcPts val="0"/>
                        </a:spcAft>
                      </a:pPr>
                      <a:r>
                        <a:rPr lang="en-GB" sz="1800" u="sng" dirty="0">
                          <a:effectLst>
                            <a:outerShdw blurRad="38100" dist="38100" dir="2700000" algn="tl">
                              <a:srgbClr val="000000">
                                <a:alpha val="43137"/>
                              </a:srgbClr>
                            </a:outerShdw>
                          </a:effectLst>
                        </a:rPr>
                        <a:t>Band rates</a:t>
                      </a:r>
                      <a:endParaRPr lang="en-GB" sz="18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gn="ctr">
                        <a:lnSpc>
                          <a:spcPct val="107000"/>
                        </a:lnSpc>
                        <a:spcAft>
                          <a:spcPts val="0"/>
                        </a:spcAft>
                      </a:pPr>
                      <a:r>
                        <a:rPr lang="en-GB" sz="1000" u="sng" dirty="0">
                          <a:effectLst/>
                        </a:rPr>
                        <a:t>2020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extLst>
                  <a:ext uri="{0D108BD9-81ED-4DB2-BD59-A6C34878D82A}">
                    <a16:rowId xmlns:a16="http://schemas.microsoft.com/office/drawing/2014/main" val="3262970065"/>
                  </a:ext>
                </a:extLst>
              </a:tr>
              <a:tr h="334320">
                <a:tc>
                  <a:txBody>
                    <a:bodyPr/>
                    <a:lstStyle/>
                    <a:p>
                      <a:pPr>
                        <a:lnSpc>
                          <a:spcPct val="107000"/>
                        </a:lnSpc>
                        <a:spcAft>
                          <a:spcPts val="0"/>
                        </a:spcAft>
                      </a:pPr>
                      <a:r>
                        <a:rPr lang="en-GB" sz="1100" dirty="0">
                          <a:effectLst/>
                        </a:rPr>
                        <a:t>Up to €10,084:     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spcAft>
                          <a:spcPts val="0"/>
                        </a:spcAft>
                      </a:pPr>
                      <a:r>
                        <a:rPr lang="en-GB" sz="1100" dirty="0">
                          <a:effectLst/>
                        </a:rPr>
                        <a:t>              10,084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x   0%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extLst>
                  <a:ext uri="{0D108BD9-81ED-4DB2-BD59-A6C34878D82A}">
                    <a16:rowId xmlns:a16="http://schemas.microsoft.com/office/drawing/2014/main" val="3426900501"/>
                  </a:ext>
                </a:extLst>
              </a:tr>
              <a:tr h="501480">
                <a:tc>
                  <a:txBody>
                    <a:bodyPr/>
                    <a:lstStyle/>
                    <a:p>
                      <a:pPr>
                        <a:lnSpc>
                          <a:spcPct val="107000"/>
                        </a:lnSpc>
                        <a:spcAft>
                          <a:spcPts val="0"/>
                        </a:spcAft>
                      </a:pPr>
                      <a:r>
                        <a:rPr lang="en-GB" sz="1100" dirty="0">
                          <a:effectLst/>
                        </a:rPr>
                        <a:t>€10,085–€25,710: 11%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spcAft>
                          <a:spcPts val="0"/>
                        </a:spcAft>
                      </a:pPr>
                      <a:r>
                        <a:rPr lang="en-GB" sz="1100" dirty="0">
                          <a:effectLst/>
                        </a:rPr>
                        <a:t>              15,626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tc>
                  <a:txBody>
                    <a:bodyPr/>
                    <a:lstStyle/>
                    <a:p>
                      <a:pPr>
                        <a:lnSpc>
                          <a:spcPct val="107000"/>
                        </a:lnSpc>
                        <a:spcAft>
                          <a:spcPts val="0"/>
                        </a:spcAft>
                      </a:pPr>
                      <a:r>
                        <a:rPr lang="en-GB" sz="1100" dirty="0">
                          <a:effectLst/>
                        </a:rPr>
                        <a:t>   x  11%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tc>
                  <a:txBody>
                    <a:bodyPr/>
                    <a:lstStyle/>
                    <a:p>
                      <a:pPr>
                        <a:lnSpc>
                          <a:spcPct val="107000"/>
                        </a:lnSpc>
                        <a:spcAft>
                          <a:spcPts val="0"/>
                        </a:spcAft>
                      </a:pPr>
                      <a:r>
                        <a:rPr lang="en-GB" sz="1100" dirty="0">
                          <a:effectLst/>
                        </a:rPr>
                        <a:t>           1,718.86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extLst>
                  <a:ext uri="{0D108BD9-81ED-4DB2-BD59-A6C34878D82A}">
                    <a16:rowId xmlns:a16="http://schemas.microsoft.com/office/drawing/2014/main" val="3421907299"/>
                  </a:ext>
                </a:extLst>
              </a:tr>
              <a:tr h="501480">
                <a:tc>
                  <a:txBody>
                    <a:bodyPr/>
                    <a:lstStyle/>
                    <a:p>
                      <a:pPr>
                        <a:lnSpc>
                          <a:spcPct val="107000"/>
                        </a:lnSpc>
                        <a:spcAft>
                          <a:spcPts val="0"/>
                        </a:spcAft>
                      </a:pPr>
                      <a:r>
                        <a:rPr lang="en-GB" sz="1100" dirty="0">
                          <a:effectLst/>
                        </a:rPr>
                        <a:t>€25,711–€73,516: 30%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spcAft>
                          <a:spcPts val="0"/>
                        </a:spcAft>
                      </a:pPr>
                      <a:r>
                        <a:rPr lang="en-GB" sz="1100" dirty="0">
                          <a:effectLst/>
                        </a:rPr>
                        <a:t>              14,290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x  30%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4,287.00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extLst>
                  <a:ext uri="{0D108BD9-81ED-4DB2-BD59-A6C34878D82A}">
                    <a16:rowId xmlns:a16="http://schemas.microsoft.com/office/drawing/2014/main" val="3274325118"/>
                  </a:ext>
                </a:extLst>
              </a:tr>
              <a:tr h="167160">
                <a:tc>
                  <a:txBody>
                    <a:bodyPr/>
                    <a:lstStyle/>
                    <a:p>
                      <a:pPr>
                        <a:lnSpc>
                          <a:spcPct val="107000"/>
                        </a:lnSpc>
                        <a:spcAft>
                          <a:spcPts val="0"/>
                        </a:spcAft>
                      </a:pPr>
                      <a:r>
                        <a:rPr lang="en-GB" sz="1100" dirty="0">
                          <a:effectLst/>
                        </a:rPr>
                        <a:t>€73,517–€158,222: 41%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extLst>
                  <a:ext uri="{0D108BD9-81ED-4DB2-BD59-A6C34878D82A}">
                    <a16:rowId xmlns:a16="http://schemas.microsoft.com/office/drawing/2014/main" val="1224966965"/>
                  </a:ext>
                </a:extLst>
              </a:tr>
              <a:tr h="167160">
                <a:tc>
                  <a:txBody>
                    <a:bodyPr/>
                    <a:lstStyle/>
                    <a:p>
                      <a:pPr>
                        <a:lnSpc>
                          <a:spcPct val="107000"/>
                        </a:lnSpc>
                        <a:spcAft>
                          <a:spcPts val="0"/>
                        </a:spcAft>
                      </a:pPr>
                      <a:r>
                        <a:rPr lang="en-GB" sz="1100" dirty="0">
                          <a:effectLst/>
                        </a:rPr>
                        <a:t>€158,223+: 45%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extLst>
                  <a:ext uri="{0D108BD9-81ED-4DB2-BD59-A6C34878D82A}">
                    <a16:rowId xmlns:a16="http://schemas.microsoft.com/office/drawing/2014/main" val="19108247"/>
                  </a:ext>
                </a:extLst>
              </a:tr>
            </a:tbl>
          </a:graphicData>
        </a:graphic>
      </p:graphicFrame>
      <p:sp>
        <p:nvSpPr>
          <p:cNvPr id="13" name="TextBox 12"/>
          <p:cNvSpPr txBox="1"/>
          <p:nvPr/>
        </p:nvSpPr>
        <p:spPr>
          <a:xfrm>
            <a:off x="7434211" y="3708872"/>
            <a:ext cx="6281530" cy="156966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Total tax for 1 part  :              6,005.86</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fr-FR" sz="12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fr-FR" sz="12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       </a:t>
            </a:r>
            <a:r>
              <a:rPr kumimoji="0" lang="fr-FR" sz="1200" b="0" i="0" u="none" strike="noStrike" kern="1200" cap="none" spc="0" normalizeH="0" noProof="0" dirty="0" smtClean="0">
                <a:ln>
                  <a:noFill/>
                </a:ln>
                <a:solidFill>
                  <a:prstClr val="black"/>
                </a:solidFill>
                <a:effectLst/>
                <a:uLnTx/>
                <a:uFillTx/>
                <a:latin typeface="Century Gothic" panose="020B0502020202020204"/>
                <a:ea typeface="+mn-ea"/>
                <a:cs typeface="+mn-cs"/>
              </a:rPr>
              <a:t> </a:t>
            </a:r>
            <a:r>
              <a:rPr kumimoji="0" lang="fr-FR" sz="12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for 4 parts</a:t>
            </a:r>
            <a:r>
              <a:rPr kumimoji="0" lang="fr-FR" sz="1200" b="1" i="0" u="none" strike="noStrike" kern="1200" cap="none" spc="0" normalizeH="0" baseline="0" noProof="0" dirty="0" smtClean="0">
                <a:ln>
                  <a:noFill/>
                </a:ln>
                <a:solidFill>
                  <a:prstClr val="black"/>
                </a:solidFill>
                <a:effectLst/>
                <a:uLnTx/>
                <a:uFillTx/>
                <a:latin typeface="Century Gothic" panose="020B0502020202020204"/>
                <a:ea typeface="+mn-ea"/>
                <a:cs typeface="+mn-cs"/>
              </a:rPr>
              <a:t> TTBC</a:t>
            </a:r>
            <a:r>
              <a:rPr kumimoji="0" lang="fr-FR" sz="12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 :          24,023.44</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prstClr val="black"/>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fr-FR" sz="12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                                             </a:t>
            </a:r>
            <a:r>
              <a:rPr kumimoji="0" lang="fr-FR" sz="1200" b="0" i="0" u="none" strike="noStrike" kern="1200" cap="none" spc="0" normalizeH="0" baseline="0" noProof="0" dirty="0" smtClean="0">
                <a:ln>
                  <a:noFill/>
                </a:ln>
                <a:solidFill>
                  <a:srgbClr val="FF0000"/>
                </a:solidFill>
                <a:effectLst/>
                <a:uLnTx/>
                <a:uFillTx/>
                <a:latin typeface="Century Gothic" panose="020B0502020202020204"/>
                <a:ea typeface="+mn-ea"/>
                <a:cs typeface="+mn-cs"/>
              </a:rPr>
              <a:t> -1,501.47</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Century Gothic" panose="020B0502020202020204"/>
                <a:ea typeface="+mn-ea"/>
                <a:cs typeface="+mn-cs"/>
              </a:rPr>
              <a:t>Total </a:t>
            </a:r>
            <a:r>
              <a:rPr kumimoji="0" lang="fr-FR" sz="1200" b="1" i="0" u="none" strike="noStrike" kern="1200" cap="none" spc="0" normalizeH="0" baseline="0" noProof="0" dirty="0" err="1" smtClean="0">
                <a:ln>
                  <a:noFill/>
                </a:ln>
                <a:solidFill>
                  <a:prstClr val="black"/>
                </a:solidFill>
                <a:effectLst/>
                <a:uLnTx/>
                <a:uFillTx/>
                <a:latin typeface="Century Gothic" panose="020B0502020202020204"/>
                <a:ea typeface="+mn-ea"/>
                <a:cs typeface="+mn-cs"/>
              </a:rPr>
              <a:t>income</a:t>
            </a:r>
            <a:r>
              <a:rPr kumimoji="0" lang="fr-FR" sz="1200" b="1" i="0" u="none" strike="noStrike" kern="1200" cap="none" spc="0" normalizeH="0" baseline="0" noProof="0" dirty="0" smtClean="0">
                <a:ln>
                  <a:noFill/>
                </a:ln>
                <a:solidFill>
                  <a:prstClr val="black"/>
                </a:solidFill>
                <a:effectLst/>
                <a:uLnTx/>
                <a:uFillTx/>
                <a:latin typeface="Century Gothic" panose="020B0502020202020204"/>
                <a:ea typeface="+mn-ea"/>
                <a:cs typeface="+mn-cs"/>
              </a:rPr>
              <a:t> Tax</a:t>
            </a:r>
            <a:r>
              <a:rPr kumimoji="0" lang="fr-FR" sz="1200" b="1" i="0" u="none" strike="noStrike" kern="1200" cap="none" spc="0" normalizeH="0" noProof="0" dirty="0" smtClean="0">
                <a:ln>
                  <a:noFill/>
                </a:ln>
                <a:solidFill>
                  <a:prstClr val="black"/>
                </a:solidFill>
                <a:effectLst/>
                <a:uLnTx/>
                <a:uFillTx/>
                <a:latin typeface="Century Gothic" panose="020B0502020202020204"/>
                <a:ea typeface="+mn-ea"/>
                <a:cs typeface="+mn-cs"/>
              </a:rPr>
              <a:t>       </a:t>
            </a:r>
            <a:r>
              <a:rPr kumimoji="0" lang="fr-FR" sz="1200" b="1" i="0" u="none" strike="noStrike" kern="1200" cap="none" spc="0" normalizeH="0" baseline="0" noProof="0" dirty="0" smtClean="0">
                <a:ln>
                  <a:noFill/>
                </a:ln>
                <a:solidFill>
                  <a:prstClr val="black"/>
                </a:solidFill>
                <a:effectLst/>
                <a:uLnTx/>
                <a:uFillTx/>
                <a:latin typeface="Century Gothic" panose="020B0502020202020204"/>
                <a:ea typeface="+mn-ea"/>
                <a:cs typeface="+mn-cs"/>
              </a:rPr>
              <a:t>          22,521.98</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Century Gothic" panose="020B0502020202020204"/>
                <a:ea typeface="+mn-ea"/>
                <a:cs typeface="+mn-cs"/>
              </a:rPr>
              <a:t>                                       </a:t>
            </a:r>
            <a:endParaRPr kumimoji="0" lang="en-GB" sz="1200" b="1"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6" name="TextBox 15"/>
          <p:cNvSpPr txBox="1"/>
          <p:nvPr/>
        </p:nvSpPr>
        <p:spPr>
          <a:xfrm>
            <a:off x="7353592" y="4461774"/>
            <a:ext cx="2221068" cy="246221"/>
          </a:xfrm>
          <a:prstGeom prst="rect">
            <a:avLst/>
          </a:prstGeom>
          <a:noFill/>
        </p:spPr>
        <p:txBody>
          <a:bodyPr wrap="square" rtlCol="0">
            <a:spAutoFit/>
          </a:bodyPr>
          <a:lstStyle/>
          <a:p>
            <a:pPr lvl="0">
              <a:defRPr/>
            </a:pPr>
            <a:r>
              <a:rPr lang="en-GB" sz="1000" b="1" u="sng" dirty="0">
                <a:solidFill>
                  <a:prstClr val="black"/>
                </a:solidFill>
              </a:rPr>
              <a:t>Less</a:t>
            </a:r>
            <a:r>
              <a:rPr lang="en-GB" sz="1000" u="sng" dirty="0">
                <a:solidFill>
                  <a:prstClr val="black"/>
                </a:solidFill>
              </a:rPr>
              <a:t> : Tax Credit on UK income</a:t>
            </a:r>
          </a:p>
        </p:txBody>
      </p:sp>
      <p:sp>
        <p:nvSpPr>
          <p:cNvPr id="17" name="Rectangle 16"/>
          <p:cNvSpPr/>
          <p:nvPr/>
        </p:nvSpPr>
        <p:spPr>
          <a:xfrm>
            <a:off x="9362093" y="3599278"/>
            <a:ext cx="1006211" cy="1788848"/>
          </a:xfrm>
          <a:prstGeom prst="rect">
            <a:avLst/>
          </a:prstGeom>
          <a:no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8" name="Rectangle 17"/>
          <p:cNvSpPr/>
          <p:nvPr/>
        </p:nvSpPr>
        <p:spPr>
          <a:xfrm flipV="1">
            <a:off x="9362092" y="4810549"/>
            <a:ext cx="1006211" cy="334345"/>
          </a:xfrm>
          <a:prstGeom prst="rect">
            <a:avLst/>
          </a:prstGeom>
          <a:no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9" name="TextBox 18"/>
          <p:cNvSpPr txBox="1"/>
          <p:nvPr/>
        </p:nvSpPr>
        <p:spPr>
          <a:xfrm>
            <a:off x="2984040" y="6159194"/>
            <a:ext cx="673210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Effective Tax Rate - TTBC / Total </a:t>
            </a:r>
            <a:r>
              <a:rPr kumimoji="0" lang="en-GB" sz="18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Income       15.01%</a:t>
            </a:r>
            <a:endParaRPr kumimoji="0" lang="en-GB" sz="1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endParaRPr>
          </a:p>
        </p:txBody>
      </p:sp>
      <p:sp>
        <p:nvSpPr>
          <p:cNvPr id="20" name="Title 1"/>
          <p:cNvSpPr txBox="1">
            <a:spLocks/>
          </p:cNvSpPr>
          <p:nvPr/>
        </p:nvSpPr>
        <p:spPr>
          <a:xfrm>
            <a:off x="2169885" y="-56473"/>
            <a:ext cx="8911687" cy="1280890"/>
          </a:xfrm>
          <a:prstGeom prst="rect">
            <a:avLst/>
          </a:prstGeom>
          <a:effectLst>
            <a:outerShdw blurRad="50800" dist="50800" dir="5400000" algn="ctr" rotWithShape="0">
              <a:srgbClr val="000000"/>
            </a:outerShdw>
          </a:effectLst>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b="1" u="sng" dirty="0" smtClean="0">
                <a:effectLst>
                  <a:outerShdw blurRad="38100" dist="38100" dir="2700000" algn="tl">
                    <a:srgbClr val="000000">
                      <a:alpha val="43137"/>
                    </a:srgbClr>
                  </a:outerShdw>
                </a:effectLst>
              </a:rPr>
              <a:t>Example 2 :</a:t>
            </a:r>
            <a:endParaRPr lang="en-GB"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20398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6417" y="970511"/>
            <a:ext cx="4064000" cy="4247522"/>
          </a:xfrm>
        </p:spPr>
        <p:txBody>
          <a:bodyPr>
            <a:normAutofit/>
          </a:bodyPr>
          <a:lstStyle/>
          <a:p>
            <a:pPr marL="0" indent="0">
              <a:buNone/>
            </a:pPr>
            <a:r>
              <a:rPr lang="fr-FR" sz="1100" b="1" dirty="0" err="1" smtClean="0"/>
              <a:t>Income</a:t>
            </a:r>
            <a:r>
              <a:rPr lang="fr-FR" sz="1100" b="1" dirty="0" smtClean="0"/>
              <a:t> </a:t>
            </a:r>
            <a:r>
              <a:rPr lang="fr-FR" sz="1100" b="1" dirty="0" err="1" smtClean="0"/>
              <a:t>Summary</a:t>
            </a:r>
            <a:r>
              <a:rPr lang="fr-FR" sz="1100" b="1" dirty="0" smtClean="0"/>
              <a:t>                                           2020</a:t>
            </a:r>
          </a:p>
          <a:p>
            <a:pPr marL="0" indent="0">
              <a:buNone/>
            </a:pPr>
            <a:r>
              <a:rPr lang="fr-FR" sz="1100" dirty="0" err="1" smtClean="0"/>
              <a:t>Spouse</a:t>
            </a:r>
            <a:r>
              <a:rPr lang="fr-FR" sz="1100" dirty="0" smtClean="0"/>
              <a:t> 1: UK State </a:t>
            </a:r>
            <a:r>
              <a:rPr lang="fr-FR" sz="1100" dirty="0" err="1" smtClean="0"/>
              <a:t>Penion</a:t>
            </a:r>
            <a:r>
              <a:rPr lang="fr-FR" sz="1100" dirty="0" smtClean="0"/>
              <a:t>                              €7,000</a:t>
            </a:r>
          </a:p>
          <a:p>
            <a:pPr marL="0" indent="0">
              <a:buNone/>
            </a:pPr>
            <a:r>
              <a:rPr lang="fr-FR" sz="1100" dirty="0" err="1" smtClean="0"/>
              <a:t>Spouse</a:t>
            </a:r>
            <a:r>
              <a:rPr lang="fr-FR" sz="1100" dirty="0" smtClean="0"/>
              <a:t> 1: NHS Pension			  €15,000</a:t>
            </a:r>
          </a:p>
          <a:p>
            <a:pPr marL="0" indent="0">
              <a:buNone/>
            </a:pPr>
            <a:r>
              <a:rPr lang="fr-FR" sz="1100" dirty="0" err="1" smtClean="0"/>
              <a:t>Spouse</a:t>
            </a:r>
            <a:r>
              <a:rPr lang="fr-FR" sz="1100" dirty="0" smtClean="0"/>
              <a:t> 2 : UK State Pension	 	   €7,000</a:t>
            </a:r>
          </a:p>
          <a:p>
            <a:pPr marL="0" indent="0">
              <a:buNone/>
            </a:pPr>
            <a:r>
              <a:rPr lang="fr-FR" sz="1100" dirty="0" smtClean="0">
                <a:solidFill>
                  <a:schemeClr val="tx1">
                    <a:lumMod val="85000"/>
                    <a:lumOff val="15000"/>
                  </a:schemeClr>
                </a:solidFill>
              </a:rPr>
              <a:t>UK </a:t>
            </a:r>
            <a:r>
              <a:rPr lang="fr-FR" sz="1100" dirty="0" err="1" smtClean="0">
                <a:solidFill>
                  <a:schemeClr val="tx1">
                    <a:lumMod val="85000"/>
                    <a:lumOff val="15000"/>
                  </a:schemeClr>
                </a:solidFill>
              </a:rPr>
              <a:t>Rental</a:t>
            </a:r>
            <a:r>
              <a:rPr lang="fr-FR" sz="1100" dirty="0" smtClean="0">
                <a:solidFill>
                  <a:schemeClr val="tx1">
                    <a:lumMod val="85000"/>
                    <a:lumOff val="15000"/>
                  </a:schemeClr>
                </a:solidFill>
              </a:rPr>
              <a:t> </a:t>
            </a:r>
            <a:r>
              <a:rPr lang="fr-FR" sz="1100" dirty="0" err="1" smtClean="0">
                <a:solidFill>
                  <a:schemeClr val="tx1">
                    <a:lumMod val="85000"/>
                    <a:lumOff val="15000"/>
                  </a:schemeClr>
                </a:solidFill>
              </a:rPr>
              <a:t>Income</a:t>
            </a:r>
            <a:r>
              <a:rPr lang="fr-FR" sz="1100" dirty="0" smtClean="0">
                <a:solidFill>
                  <a:schemeClr val="tx1">
                    <a:lumMod val="85000"/>
                    <a:lumOff val="15000"/>
                  </a:schemeClr>
                </a:solidFill>
              </a:rPr>
              <a:t> :                                        €10,000</a:t>
            </a:r>
          </a:p>
          <a:p>
            <a:pPr marL="0" indent="0">
              <a:buNone/>
            </a:pPr>
            <a:r>
              <a:rPr lang="fr-FR" sz="1100" b="1" dirty="0" smtClean="0"/>
              <a:t>Total </a:t>
            </a:r>
            <a:r>
              <a:rPr lang="fr-FR" sz="1100" b="1" dirty="0" err="1" smtClean="0"/>
              <a:t>Income</a:t>
            </a:r>
            <a:r>
              <a:rPr lang="fr-FR" sz="1100" b="1" dirty="0" smtClean="0"/>
              <a:t>                                                 €39,000</a:t>
            </a:r>
            <a:endParaRPr lang="fr-FR" sz="1100" b="1" dirty="0"/>
          </a:p>
          <a:p>
            <a:pPr marL="0" indent="0">
              <a:buNone/>
            </a:pPr>
            <a:endParaRPr lang="en-GB" sz="1100" dirty="0"/>
          </a:p>
        </p:txBody>
      </p:sp>
      <p:sp>
        <p:nvSpPr>
          <p:cNvPr id="8" name="Content Placeholder 2"/>
          <p:cNvSpPr txBox="1">
            <a:spLocks/>
          </p:cNvSpPr>
          <p:nvPr/>
        </p:nvSpPr>
        <p:spPr>
          <a:xfrm>
            <a:off x="6070600" y="1727200"/>
            <a:ext cx="4013200" cy="41903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kumimoji="0" lang="en-GB" sz="16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p:txBody>
      </p:sp>
      <p:sp>
        <p:nvSpPr>
          <p:cNvPr id="11" name="Content Placeholder 2"/>
          <p:cNvSpPr txBox="1">
            <a:spLocks/>
          </p:cNvSpPr>
          <p:nvPr/>
        </p:nvSpPr>
        <p:spPr>
          <a:xfrm>
            <a:off x="5999956" y="965431"/>
            <a:ext cx="4223544" cy="42475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fr-FR" sz="1100" b="1"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No of kids                                                                0</a:t>
            </a:r>
            <a:endParaRPr kumimoji="0" lang="fr-FR" sz="11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kumimoji="0" lang="fr-FR" sz="1100" b="1"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lang="fr-FR" sz="1100" b="1" dirty="0">
              <a:solidFill>
                <a:prstClr val="black">
                  <a:lumMod val="75000"/>
                  <a:lumOff val="25000"/>
                </a:prstClr>
              </a:solidFill>
              <a:latin typeface="Century Gothic" panose="020B0502020202020204"/>
            </a:endParaRP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kumimoji="0" lang="fr-FR" sz="1100" b="1"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lang="fr-FR" sz="1100" b="1" dirty="0">
              <a:solidFill>
                <a:prstClr val="black">
                  <a:lumMod val="75000"/>
                  <a:lumOff val="25000"/>
                </a:prstClr>
              </a:solidFill>
              <a:latin typeface="Century Gothic" panose="020B0502020202020204"/>
            </a:endParaRP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kumimoji="0" lang="fr-FR" sz="1100" b="1"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r>
              <a:rPr kumimoji="0" lang="fr-FR" sz="1100" b="1"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Total Parts                                                                2</a:t>
            </a: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kumimoji="0" lang="fr-FR" sz="16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353535"/>
              </a:buClr>
              <a:buSzTx/>
              <a:buFont typeface="Wingdings 3" charset="2"/>
              <a:buNone/>
              <a:tabLst/>
              <a:defRPr/>
            </a:pPr>
            <a:endParaRPr kumimoji="0" lang="en-GB" sz="16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p:txBody>
      </p:sp>
      <p:sp>
        <p:nvSpPr>
          <p:cNvPr id="12" name="TextBox 11"/>
          <p:cNvSpPr txBox="1"/>
          <p:nvPr/>
        </p:nvSpPr>
        <p:spPr>
          <a:xfrm>
            <a:off x="3440545" y="3238534"/>
            <a:ext cx="489712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err="1"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Income</a:t>
            </a:r>
            <a:r>
              <a:rPr kumimoji="0" lang="fr-FR"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 </a:t>
            </a:r>
            <a:r>
              <a:rPr kumimoji="0" lang="fr-FR" sz="1200" b="1" i="0" u="none" strike="noStrike" kern="1200" cap="none" spc="0" normalizeH="0" baseline="0" noProof="0"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for </a:t>
            </a:r>
            <a:r>
              <a:rPr kumimoji="0" lang="fr-FR" sz="1200" b="1" i="0" u="none" strike="noStrike" kern="1200" cap="none" spc="0" normalizeH="0" baseline="0" noProof="0"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2 </a:t>
            </a:r>
            <a:r>
              <a:rPr kumimoji="0" lang="fr-FR"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parts – </a:t>
            </a:r>
            <a:r>
              <a:rPr kumimoji="0" lang="fr-FR" sz="1200" b="1" i="0" u="none" strike="noStrike" kern="1200" cap="none" spc="0" normalizeH="0" baseline="0" noProof="0" dirty="0" err="1"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divided</a:t>
            </a:r>
            <a:r>
              <a:rPr kumimoji="0" lang="fr-FR"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 the total </a:t>
            </a:r>
            <a:r>
              <a:rPr kumimoji="0" lang="fr-FR" sz="1200" b="1" i="0" u="none" strike="noStrike" kern="1200" cap="none" spc="0" normalizeH="0" baseline="0" noProof="0" dirty="0" err="1"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income</a:t>
            </a:r>
            <a:r>
              <a:rPr kumimoji="0" lang="fr-FR"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 by 2  :   € 19,500</a:t>
            </a:r>
            <a:endParaRPr kumimoji="0" lang="en-GB" sz="12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endParaRPr>
          </a:p>
        </p:txBody>
      </p:sp>
      <p:sp>
        <p:nvSpPr>
          <p:cNvPr id="14" name="Rectangle 13"/>
          <p:cNvSpPr/>
          <p:nvPr/>
        </p:nvSpPr>
        <p:spPr>
          <a:xfrm>
            <a:off x="4161829" y="920763"/>
            <a:ext cx="1248966" cy="2197793"/>
          </a:xfrm>
          <a:prstGeom prst="rect">
            <a:avLst/>
          </a:prstGeom>
          <a:no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5" name="Rectangle 14"/>
          <p:cNvSpPr/>
          <p:nvPr/>
        </p:nvSpPr>
        <p:spPr>
          <a:xfrm>
            <a:off x="8803177" y="897775"/>
            <a:ext cx="1117833" cy="2265449"/>
          </a:xfrm>
          <a:prstGeom prst="rect">
            <a:avLst/>
          </a:prstGeom>
          <a:no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aphicFrame>
        <p:nvGraphicFramePr>
          <p:cNvPr id="10" name="Content Placeholder 3"/>
          <p:cNvGraphicFramePr>
            <a:graphicFrameLocks/>
          </p:cNvGraphicFramePr>
          <p:nvPr>
            <p:extLst>
              <p:ext uri="{D42A27DB-BD31-4B8C-83A1-F6EECF244321}">
                <p14:modId xmlns:p14="http://schemas.microsoft.com/office/powerpoint/2010/main" val="3491253041"/>
              </p:ext>
            </p:extLst>
          </p:nvPr>
        </p:nvGraphicFramePr>
        <p:xfrm>
          <a:off x="720314" y="3680730"/>
          <a:ext cx="6643253" cy="2014008"/>
        </p:xfrm>
        <a:graphic>
          <a:graphicData uri="http://schemas.openxmlformats.org/drawingml/2006/table">
            <a:tbl>
              <a:tblPr firstRow="1" firstCol="1" bandRow="1">
                <a:tableStyleId>{5C22544A-7EE6-4342-B048-85BDC9FD1C3A}</a:tableStyleId>
              </a:tblPr>
              <a:tblGrid>
                <a:gridCol w="2896946">
                  <a:extLst>
                    <a:ext uri="{9D8B030D-6E8A-4147-A177-3AD203B41FA5}">
                      <a16:colId xmlns:a16="http://schemas.microsoft.com/office/drawing/2014/main" val="547056601"/>
                    </a:ext>
                  </a:extLst>
                </a:gridCol>
                <a:gridCol w="870923">
                  <a:extLst>
                    <a:ext uri="{9D8B030D-6E8A-4147-A177-3AD203B41FA5}">
                      <a16:colId xmlns:a16="http://schemas.microsoft.com/office/drawing/2014/main" val="258000759"/>
                    </a:ext>
                  </a:extLst>
                </a:gridCol>
                <a:gridCol w="1989960">
                  <a:extLst>
                    <a:ext uri="{9D8B030D-6E8A-4147-A177-3AD203B41FA5}">
                      <a16:colId xmlns:a16="http://schemas.microsoft.com/office/drawing/2014/main" val="2625109222"/>
                    </a:ext>
                  </a:extLst>
                </a:gridCol>
                <a:gridCol w="885424">
                  <a:extLst>
                    <a:ext uri="{9D8B030D-6E8A-4147-A177-3AD203B41FA5}">
                      <a16:colId xmlns:a16="http://schemas.microsoft.com/office/drawing/2014/main" val="2550692091"/>
                    </a:ext>
                  </a:extLst>
                </a:gridCol>
              </a:tblGrid>
              <a:tr h="188029">
                <a:tc>
                  <a:txBody>
                    <a:bodyPr/>
                    <a:lstStyle/>
                    <a:p>
                      <a:pPr>
                        <a:lnSpc>
                          <a:spcPct val="107000"/>
                        </a:lnSpc>
                        <a:spcAft>
                          <a:spcPts val="0"/>
                        </a:spcAft>
                      </a:pPr>
                      <a:r>
                        <a:rPr lang="en-GB" sz="1800" u="sng" dirty="0">
                          <a:effectLst>
                            <a:outerShdw blurRad="38100" dist="38100" dir="2700000" algn="tl">
                              <a:srgbClr val="000000">
                                <a:alpha val="43137"/>
                              </a:srgbClr>
                            </a:outerShdw>
                          </a:effectLst>
                        </a:rPr>
                        <a:t>Band rates</a:t>
                      </a:r>
                      <a:endParaRPr lang="en-GB" sz="18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gn="ctr">
                        <a:lnSpc>
                          <a:spcPct val="107000"/>
                        </a:lnSpc>
                        <a:spcAft>
                          <a:spcPts val="0"/>
                        </a:spcAft>
                      </a:pPr>
                      <a:r>
                        <a:rPr lang="en-GB" sz="1000" u="sng" dirty="0">
                          <a:effectLst/>
                        </a:rPr>
                        <a:t>2020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extLst>
                  <a:ext uri="{0D108BD9-81ED-4DB2-BD59-A6C34878D82A}">
                    <a16:rowId xmlns:a16="http://schemas.microsoft.com/office/drawing/2014/main" val="3262970065"/>
                  </a:ext>
                </a:extLst>
              </a:tr>
              <a:tr h="334320">
                <a:tc>
                  <a:txBody>
                    <a:bodyPr/>
                    <a:lstStyle/>
                    <a:p>
                      <a:pPr>
                        <a:lnSpc>
                          <a:spcPct val="107000"/>
                        </a:lnSpc>
                        <a:spcAft>
                          <a:spcPts val="0"/>
                        </a:spcAft>
                      </a:pPr>
                      <a:r>
                        <a:rPr lang="en-GB" sz="1100" dirty="0">
                          <a:effectLst/>
                        </a:rPr>
                        <a:t>Up to €10,084:     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spcAft>
                          <a:spcPts val="0"/>
                        </a:spcAft>
                      </a:pPr>
                      <a:r>
                        <a:rPr lang="en-GB" sz="1100" dirty="0">
                          <a:effectLst/>
                        </a:rPr>
                        <a:t>              10,084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x   0%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extLst>
                  <a:ext uri="{0D108BD9-81ED-4DB2-BD59-A6C34878D82A}">
                    <a16:rowId xmlns:a16="http://schemas.microsoft.com/office/drawing/2014/main" val="3426900501"/>
                  </a:ext>
                </a:extLst>
              </a:tr>
              <a:tr h="501480">
                <a:tc>
                  <a:txBody>
                    <a:bodyPr/>
                    <a:lstStyle/>
                    <a:p>
                      <a:pPr>
                        <a:lnSpc>
                          <a:spcPct val="107000"/>
                        </a:lnSpc>
                        <a:spcAft>
                          <a:spcPts val="0"/>
                        </a:spcAft>
                      </a:pPr>
                      <a:r>
                        <a:rPr lang="en-GB" sz="1100" dirty="0">
                          <a:effectLst/>
                        </a:rPr>
                        <a:t>€10,085–€25,710: 11%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spcAft>
                          <a:spcPts val="0"/>
                        </a:spcAft>
                      </a:pPr>
                      <a:r>
                        <a:rPr lang="en-GB" sz="1100" dirty="0">
                          <a:effectLst/>
                        </a:rPr>
                        <a:t>              </a:t>
                      </a:r>
                      <a:r>
                        <a:rPr lang="en-GB" sz="1100" dirty="0" smtClean="0">
                          <a:effectLst/>
                        </a:rPr>
                        <a:t> 9,416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tc>
                  <a:txBody>
                    <a:bodyPr/>
                    <a:lstStyle/>
                    <a:p>
                      <a:pPr>
                        <a:lnSpc>
                          <a:spcPct val="107000"/>
                        </a:lnSpc>
                        <a:spcAft>
                          <a:spcPts val="0"/>
                        </a:spcAft>
                      </a:pPr>
                      <a:r>
                        <a:rPr lang="en-GB" sz="1100" dirty="0">
                          <a:effectLst/>
                        </a:rPr>
                        <a:t>   x  11%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tc>
                  <a:txBody>
                    <a:bodyPr/>
                    <a:lstStyle/>
                    <a:p>
                      <a:pPr>
                        <a:lnSpc>
                          <a:spcPct val="107000"/>
                        </a:lnSpc>
                        <a:spcAft>
                          <a:spcPts val="0"/>
                        </a:spcAft>
                      </a:pPr>
                      <a:r>
                        <a:rPr lang="en-GB" sz="1100" dirty="0">
                          <a:effectLst/>
                        </a:rPr>
                        <a:t>           </a:t>
                      </a:r>
                      <a:r>
                        <a:rPr lang="en-GB" sz="1100" dirty="0" smtClean="0">
                          <a:effectLst/>
                        </a:rPr>
                        <a:t>1,035.76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extLst>
                  <a:ext uri="{0D108BD9-81ED-4DB2-BD59-A6C34878D82A}">
                    <a16:rowId xmlns:a16="http://schemas.microsoft.com/office/drawing/2014/main" val="3421907299"/>
                  </a:ext>
                </a:extLst>
              </a:tr>
              <a:tr h="501480">
                <a:tc>
                  <a:txBody>
                    <a:bodyPr/>
                    <a:lstStyle/>
                    <a:p>
                      <a:pPr>
                        <a:lnSpc>
                          <a:spcPct val="107000"/>
                        </a:lnSpc>
                        <a:spcAft>
                          <a:spcPts val="0"/>
                        </a:spcAft>
                      </a:pPr>
                      <a:r>
                        <a:rPr lang="en-GB" sz="1100" dirty="0">
                          <a:effectLst/>
                        </a:rPr>
                        <a:t>€25,711–€73,516: 30%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spcAft>
                          <a:spcPts val="0"/>
                        </a:spcAft>
                      </a:pPr>
                      <a:r>
                        <a:rPr lang="en-GB" sz="1100" dirty="0" smtClean="0">
                          <a:effectLst/>
                        </a:rPr>
                        <a:t> -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x  30%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fr-FR" sz="1100" dirty="0" smtClean="0">
                          <a:effectLst/>
                          <a:latin typeface="+mn-lt"/>
                          <a:ea typeface="+mn-ea"/>
                          <a:cs typeface="+mn-cs"/>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extLst>
                  <a:ext uri="{0D108BD9-81ED-4DB2-BD59-A6C34878D82A}">
                    <a16:rowId xmlns:a16="http://schemas.microsoft.com/office/drawing/2014/main" val="3274325118"/>
                  </a:ext>
                </a:extLst>
              </a:tr>
              <a:tr h="167160">
                <a:tc>
                  <a:txBody>
                    <a:bodyPr/>
                    <a:lstStyle/>
                    <a:p>
                      <a:pPr>
                        <a:lnSpc>
                          <a:spcPct val="107000"/>
                        </a:lnSpc>
                        <a:spcAft>
                          <a:spcPts val="0"/>
                        </a:spcAft>
                      </a:pPr>
                      <a:r>
                        <a:rPr lang="en-GB" sz="1100" dirty="0">
                          <a:effectLst/>
                        </a:rPr>
                        <a:t>€73,517–€158,222: 41%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tx2">
                        <a:lumMod val="40000"/>
                        <a:lumOff val="60000"/>
                      </a:schemeClr>
                    </a:solidFill>
                  </a:tcPr>
                </a:tc>
                <a:extLst>
                  <a:ext uri="{0D108BD9-81ED-4DB2-BD59-A6C34878D82A}">
                    <a16:rowId xmlns:a16="http://schemas.microsoft.com/office/drawing/2014/main" val="1224966965"/>
                  </a:ext>
                </a:extLst>
              </a:tr>
              <a:tr h="167160">
                <a:tc>
                  <a:txBody>
                    <a:bodyPr/>
                    <a:lstStyle/>
                    <a:p>
                      <a:pPr>
                        <a:lnSpc>
                          <a:spcPct val="107000"/>
                        </a:lnSpc>
                        <a:spcAft>
                          <a:spcPts val="0"/>
                        </a:spcAft>
                      </a:pPr>
                      <a:r>
                        <a:rPr lang="en-GB" sz="1100" dirty="0">
                          <a:effectLst/>
                        </a:rPr>
                        <a:t>€158,223+: 45%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2">
                        <a:lumMod val="75000"/>
                      </a:schemeClr>
                    </a:solidFill>
                  </a:tcPr>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1">
                        <a:lumMod val="95000"/>
                      </a:schemeClr>
                    </a:solidFill>
                  </a:tcPr>
                </a:tc>
                <a:extLst>
                  <a:ext uri="{0D108BD9-81ED-4DB2-BD59-A6C34878D82A}">
                    <a16:rowId xmlns:a16="http://schemas.microsoft.com/office/drawing/2014/main" val="19108247"/>
                  </a:ext>
                </a:extLst>
              </a:tr>
            </a:tbl>
          </a:graphicData>
        </a:graphic>
      </p:graphicFrame>
      <p:sp>
        <p:nvSpPr>
          <p:cNvPr id="13" name="TextBox 12"/>
          <p:cNvSpPr txBox="1"/>
          <p:nvPr/>
        </p:nvSpPr>
        <p:spPr>
          <a:xfrm>
            <a:off x="7434211" y="3708872"/>
            <a:ext cx="6281530" cy="156966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Total tax for 1 part  :              1,035.76</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fr-FR" sz="12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fr-FR" sz="12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       for 2 parts </a:t>
            </a:r>
            <a:r>
              <a:rPr kumimoji="0" lang="fr-FR" sz="1200" b="1" i="0" u="none" strike="noStrike" kern="1200" cap="none" spc="0" normalizeH="0" baseline="0" noProof="0" dirty="0" smtClean="0">
                <a:ln>
                  <a:noFill/>
                </a:ln>
                <a:solidFill>
                  <a:prstClr val="black"/>
                </a:solidFill>
                <a:effectLst/>
                <a:uLnTx/>
                <a:uFillTx/>
                <a:latin typeface="Century Gothic" panose="020B0502020202020204"/>
                <a:ea typeface="+mn-ea"/>
                <a:cs typeface="+mn-cs"/>
              </a:rPr>
              <a:t>TTBC</a:t>
            </a:r>
            <a:r>
              <a:rPr kumimoji="0" lang="fr-FR" sz="12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  :            2,071.62</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prstClr val="black"/>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fr-FR" sz="12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                                             </a:t>
            </a:r>
            <a:r>
              <a:rPr kumimoji="0" lang="fr-FR" sz="1200" b="0" i="0" u="none" strike="noStrike" kern="1200" cap="none" spc="0" normalizeH="0" baseline="0" noProof="0" dirty="0" smtClean="0">
                <a:ln>
                  <a:noFill/>
                </a:ln>
                <a:solidFill>
                  <a:srgbClr val="FF0000"/>
                </a:solidFill>
                <a:effectLst/>
                <a:uLnTx/>
                <a:uFillTx/>
                <a:latin typeface="Century Gothic" panose="020B0502020202020204"/>
                <a:ea typeface="+mn-ea"/>
                <a:cs typeface="+mn-cs"/>
              </a:rPr>
              <a:t> -1,327.90</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Century Gothic" panose="020B0502020202020204"/>
                <a:ea typeface="+mn-ea"/>
                <a:cs typeface="+mn-cs"/>
              </a:rPr>
              <a:t>Total </a:t>
            </a:r>
            <a:r>
              <a:rPr kumimoji="0" lang="fr-FR" sz="1200" b="1" i="0" u="none" strike="noStrike" kern="1200" cap="none" spc="0" normalizeH="0" baseline="0" noProof="0" dirty="0" err="1" smtClean="0">
                <a:ln>
                  <a:noFill/>
                </a:ln>
                <a:solidFill>
                  <a:prstClr val="black"/>
                </a:solidFill>
                <a:effectLst/>
                <a:uLnTx/>
                <a:uFillTx/>
                <a:latin typeface="Century Gothic" panose="020B0502020202020204"/>
                <a:ea typeface="+mn-ea"/>
                <a:cs typeface="+mn-cs"/>
              </a:rPr>
              <a:t>income</a:t>
            </a:r>
            <a:r>
              <a:rPr kumimoji="0" lang="fr-FR" sz="1200" b="1" i="0" u="none" strike="noStrike" kern="1200" cap="none" spc="0" normalizeH="0" baseline="0" noProof="0" dirty="0" smtClean="0">
                <a:ln>
                  <a:noFill/>
                </a:ln>
                <a:solidFill>
                  <a:prstClr val="black"/>
                </a:solidFill>
                <a:effectLst/>
                <a:uLnTx/>
                <a:uFillTx/>
                <a:latin typeface="Century Gothic" panose="020B0502020202020204"/>
                <a:ea typeface="+mn-ea"/>
                <a:cs typeface="+mn-cs"/>
              </a:rPr>
              <a:t> Tax </a:t>
            </a:r>
            <a:r>
              <a:rPr kumimoji="0" lang="fr-FR" sz="1200" b="1" i="0" u="none" strike="noStrike" kern="1200" cap="none" spc="0" normalizeH="0" noProof="0" dirty="0" smtClean="0">
                <a:ln>
                  <a:noFill/>
                </a:ln>
                <a:solidFill>
                  <a:prstClr val="black"/>
                </a:solidFill>
                <a:effectLst/>
                <a:uLnTx/>
                <a:uFillTx/>
                <a:latin typeface="Century Gothic" panose="020B0502020202020204"/>
                <a:ea typeface="+mn-ea"/>
                <a:cs typeface="+mn-cs"/>
              </a:rPr>
              <a:t>       </a:t>
            </a:r>
            <a:r>
              <a:rPr kumimoji="0" lang="fr-FR" sz="1200" b="1" i="0" u="none" strike="noStrike" kern="1200" cap="none" spc="0" normalizeH="0" baseline="0" noProof="0" dirty="0" smtClean="0">
                <a:ln>
                  <a:noFill/>
                </a:ln>
                <a:solidFill>
                  <a:prstClr val="black"/>
                </a:solidFill>
                <a:effectLst/>
                <a:uLnTx/>
                <a:uFillTx/>
                <a:latin typeface="Century Gothic" panose="020B0502020202020204"/>
                <a:ea typeface="+mn-ea"/>
                <a:cs typeface="+mn-cs"/>
              </a:rPr>
              <a:t>             743.62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Century Gothic" panose="020B0502020202020204"/>
                <a:ea typeface="+mn-ea"/>
                <a:cs typeface="+mn-cs"/>
              </a:rPr>
              <a:t>                                       </a:t>
            </a:r>
            <a:endParaRPr kumimoji="0" lang="en-GB" sz="1200" b="1"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6" name="TextBox 15"/>
          <p:cNvSpPr txBox="1"/>
          <p:nvPr/>
        </p:nvSpPr>
        <p:spPr>
          <a:xfrm>
            <a:off x="7398196" y="4461774"/>
            <a:ext cx="2221068"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000" b="1" i="0" u="sng" strike="noStrike" kern="1200" cap="none" spc="0" normalizeH="0" baseline="0" noProof="0" dirty="0" smtClean="0">
                <a:ln>
                  <a:noFill/>
                </a:ln>
                <a:solidFill>
                  <a:prstClr val="black"/>
                </a:solidFill>
                <a:effectLst/>
                <a:uLnTx/>
                <a:uFillTx/>
                <a:latin typeface="Century Gothic" panose="020B0502020202020204"/>
                <a:ea typeface="+mn-ea"/>
                <a:cs typeface="+mn-cs"/>
              </a:rPr>
              <a:t>Less</a:t>
            </a:r>
            <a:r>
              <a:rPr kumimoji="0" lang="en-GB" sz="1000" b="0" i="0" u="sng" strike="noStrike" kern="1200" cap="none" spc="0" normalizeH="0" baseline="0" noProof="0" dirty="0" smtClean="0">
                <a:ln>
                  <a:noFill/>
                </a:ln>
                <a:solidFill>
                  <a:prstClr val="black"/>
                </a:solidFill>
                <a:effectLst/>
                <a:uLnTx/>
                <a:uFillTx/>
                <a:latin typeface="Century Gothic" panose="020B0502020202020204"/>
                <a:ea typeface="+mn-ea"/>
                <a:cs typeface="+mn-cs"/>
              </a:rPr>
              <a:t> </a:t>
            </a:r>
            <a:r>
              <a:rPr kumimoji="0" lang="en-GB" sz="1000" b="0" i="0" u="sng" strike="noStrike" kern="1200" cap="none" spc="0" normalizeH="0" baseline="0" noProof="0" dirty="0">
                <a:ln>
                  <a:noFill/>
                </a:ln>
                <a:solidFill>
                  <a:prstClr val="black"/>
                </a:solidFill>
                <a:effectLst/>
                <a:uLnTx/>
                <a:uFillTx/>
                <a:latin typeface="Century Gothic" panose="020B0502020202020204"/>
                <a:ea typeface="+mn-ea"/>
                <a:cs typeface="+mn-cs"/>
              </a:rPr>
              <a:t>: Tax </a:t>
            </a:r>
            <a:r>
              <a:rPr kumimoji="0" lang="en-GB" sz="1000" b="0" i="0" u="sng" strike="noStrike" kern="1200" cap="none" spc="0" normalizeH="0" baseline="0" noProof="0" dirty="0" smtClean="0">
                <a:ln>
                  <a:noFill/>
                </a:ln>
                <a:solidFill>
                  <a:prstClr val="black"/>
                </a:solidFill>
                <a:effectLst/>
                <a:uLnTx/>
                <a:uFillTx/>
                <a:latin typeface="Century Gothic" panose="020B0502020202020204"/>
                <a:ea typeface="+mn-ea"/>
                <a:cs typeface="+mn-cs"/>
              </a:rPr>
              <a:t>Credit on UK Income</a:t>
            </a:r>
            <a:endParaRPr kumimoji="0" lang="en-GB" sz="1000" b="0" i="0" u="sng"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7" name="Rectangle 16"/>
          <p:cNvSpPr/>
          <p:nvPr/>
        </p:nvSpPr>
        <p:spPr>
          <a:xfrm>
            <a:off x="9362093" y="3599278"/>
            <a:ext cx="1006211" cy="1788848"/>
          </a:xfrm>
          <a:prstGeom prst="rect">
            <a:avLst/>
          </a:prstGeom>
          <a:no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8" name="Rectangle 17"/>
          <p:cNvSpPr/>
          <p:nvPr/>
        </p:nvSpPr>
        <p:spPr>
          <a:xfrm flipV="1">
            <a:off x="9362092" y="4810549"/>
            <a:ext cx="1006211" cy="334345"/>
          </a:xfrm>
          <a:prstGeom prst="rect">
            <a:avLst/>
          </a:prstGeom>
          <a:no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9" name="TextBox 18"/>
          <p:cNvSpPr txBox="1"/>
          <p:nvPr/>
        </p:nvSpPr>
        <p:spPr>
          <a:xfrm>
            <a:off x="2984040" y="6159194"/>
            <a:ext cx="673210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Effective Tax Rate - TTBC / Total </a:t>
            </a:r>
            <a:r>
              <a:rPr kumimoji="0" lang="en-GB" sz="18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rPr>
              <a:t>Income       5.31%</a:t>
            </a:r>
            <a:endParaRPr kumimoji="0" lang="en-GB" sz="1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entury Gothic" panose="020B0502020202020204"/>
              <a:ea typeface="+mn-ea"/>
              <a:cs typeface="+mn-cs"/>
            </a:endParaRPr>
          </a:p>
        </p:txBody>
      </p:sp>
      <p:sp>
        <p:nvSpPr>
          <p:cNvPr id="20" name="Title 1"/>
          <p:cNvSpPr>
            <a:spLocks noGrp="1"/>
          </p:cNvSpPr>
          <p:nvPr>
            <p:ph type="title"/>
          </p:nvPr>
        </p:nvSpPr>
        <p:spPr>
          <a:xfrm>
            <a:off x="2169886" y="-37910"/>
            <a:ext cx="8911687" cy="1280890"/>
          </a:xfrm>
          <a:effectLst>
            <a:outerShdw blurRad="50800" dist="50800" dir="5400000" algn="ctr" rotWithShape="0">
              <a:srgbClr val="000000"/>
            </a:outerShdw>
          </a:effectLst>
        </p:spPr>
        <p:txBody>
          <a:bodyPr/>
          <a:lstStyle/>
          <a:p>
            <a:r>
              <a:rPr lang="fr-FR" b="1" u="sng" dirty="0" smtClean="0">
                <a:effectLst>
                  <a:outerShdw blurRad="38100" dist="38100" dir="2700000" algn="tl">
                    <a:srgbClr val="000000">
                      <a:alpha val="43137"/>
                    </a:srgbClr>
                  </a:outerShdw>
                </a:effectLst>
              </a:rPr>
              <a:t>Example 3 :</a:t>
            </a:r>
            <a:endParaRPr lang="en-GB"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41833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235" y="3040739"/>
            <a:ext cx="8911687" cy="1280890"/>
          </a:xfrm>
        </p:spPr>
        <p:txBody>
          <a:bodyPr>
            <a:normAutofit fontScale="90000"/>
          </a:bodyPr>
          <a:lstStyle/>
          <a:p>
            <a:r>
              <a:rPr lang="fr-FR" sz="4000" b="1" dirty="0" smtClean="0">
                <a:effectLst>
                  <a:outerShdw blurRad="38100" dist="38100" dir="2700000" algn="tl">
                    <a:srgbClr val="000000">
                      <a:alpha val="43137"/>
                    </a:srgbClr>
                  </a:outerShdw>
                </a:effectLst>
              </a:rPr>
              <a:t>Thank you for your participation</a:t>
            </a:r>
            <a:br>
              <a:rPr lang="fr-FR" sz="4000" b="1" dirty="0" smtClean="0">
                <a:effectLst>
                  <a:outerShdw blurRad="38100" dist="38100" dir="2700000" algn="tl">
                    <a:srgbClr val="000000">
                      <a:alpha val="43137"/>
                    </a:srgbClr>
                  </a:outerShdw>
                </a:effectLst>
              </a:rPr>
            </a:br>
            <a:endParaRPr lang="en-GB" sz="4000" b="1" dirty="0">
              <a:effectLst>
                <a:outerShdw blurRad="38100" dist="38100" dir="2700000" algn="tl">
                  <a:srgbClr val="000000">
                    <a:alpha val="43137"/>
                  </a:srgbClr>
                </a:outerShdw>
              </a:effectLst>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5320" t="4831" r="21047" b="52881"/>
          <a:stretch/>
        </p:blipFill>
        <p:spPr>
          <a:xfrm>
            <a:off x="8888612" y="176448"/>
            <a:ext cx="2940196" cy="949825"/>
          </a:xfrm>
          <a:prstGeom prst="rect">
            <a:avLst/>
          </a:prstGeom>
        </p:spPr>
      </p:pic>
      <p:sp>
        <p:nvSpPr>
          <p:cNvPr id="3" name="TextBox 2"/>
          <p:cNvSpPr txBox="1"/>
          <p:nvPr/>
        </p:nvSpPr>
        <p:spPr>
          <a:xfrm>
            <a:off x="6322741" y="5832088"/>
            <a:ext cx="3278459" cy="923330"/>
          </a:xfrm>
          <a:prstGeom prst="rect">
            <a:avLst/>
          </a:prstGeom>
          <a:noFill/>
        </p:spPr>
        <p:txBody>
          <a:bodyPr wrap="square" rtlCol="0">
            <a:spAutoFit/>
          </a:bodyPr>
          <a:lstStyle/>
          <a:p>
            <a:r>
              <a:rPr lang="fr-FR" dirty="0" smtClean="0"/>
              <a:t>Sakis Elisseou FCCA</a:t>
            </a:r>
          </a:p>
          <a:p>
            <a:r>
              <a:rPr lang="fr-FR" b="1" dirty="0" smtClean="0">
                <a:hlinkClick r:id="rId3"/>
              </a:rPr>
              <a:t>sakis@nle-accounting.com</a:t>
            </a:r>
            <a:r>
              <a:rPr lang="fr-FR" dirty="0" smtClean="0"/>
              <a:t>	</a:t>
            </a:r>
            <a:endParaRPr lang="en-GB" dirty="0"/>
          </a:p>
        </p:txBody>
      </p:sp>
    </p:spTree>
    <p:extLst>
      <p:ext uri="{BB962C8B-B14F-4D97-AF65-F5344CB8AC3E}">
        <p14:creationId xmlns:p14="http://schemas.microsoft.com/office/powerpoint/2010/main" val="946505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effectLst>
                  <a:outerShdw blurRad="38100" dist="38100" dir="2700000" algn="tl">
                    <a:srgbClr val="000000">
                      <a:alpha val="43137"/>
                    </a:srgbClr>
                  </a:outerShdw>
                </a:effectLst>
              </a:rPr>
              <a:t>French tax return</a:t>
            </a:r>
            <a:r>
              <a:rPr lang="en-GB" dirty="0">
                <a:effectLst>
                  <a:outerShdw blurRad="38100" dist="38100" dir="2700000" algn="tl">
                    <a:srgbClr val="000000">
                      <a:alpha val="43137"/>
                    </a:srgbClr>
                  </a:outerShdw>
                </a:effectLst>
              </a:rPr>
              <a:t/>
            </a:r>
            <a:br>
              <a:rPr lang="en-GB" dirty="0">
                <a:effectLst>
                  <a:outerShdw blurRad="38100" dist="38100" dir="2700000" algn="tl">
                    <a:srgbClr val="000000">
                      <a:alpha val="43137"/>
                    </a:srgbClr>
                  </a:outerShdw>
                </a:effectLst>
              </a:rPr>
            </a:br>
            <a:endParaRPr lang="en-GB" dirty="0">
              <a:effectLst>
                <a:outerShdw blurRad="38100" dist="38100" dir="2700000" algn="tl">
                  <a:srgbClr val="000000">
                    <a:alpha val="43137"/>
                  </a:srgbClr>
                </a:outerShdw>
              </a:effectLst>
            </a:endParaRPr>
          </a:p>
        </p:txBody>
      </p:sp>
      <p:pic>
        <p:nvPicPr>
          <p:cNvPr id="6" name="Picture 5"/>
          <p:cNvPicPr/>
          <p:nvPr/>
        </p:nvPicPr>
        <p:blipFill>
          <a:blip r:embed="rId2"/>
          <a:stretch>
            <a:fillRect/>
          </a:stretch>
        </p:blipFill>
        <p:spPr>
          <a:xfrm>
            <a:off x="1189572" y="1789012"/>
            <a:ext cx="3891249" cy="2559964"/>
          </a:xfrm>
          <a:prstGeom prst="rect">
            <a:avLst/>
          </a:prstGeom>
        </p:spPr>
      </p:pic>
      <p:pic>
        <p:nvPicPr>
          <p:cNvPr id="7" name="Picture 6"/>
          <p:cNvPicPr/>
          <p:nvPr/>
        </p:nvPicPr>
        <p:blipFill>
          <a:blip r:embed="rId3"/>
          <a:stretch>
            <a:fillRect/>
          </a:stretch>
        </p:blipFill>
        <p:spPr>
          <a:xfrm>
            <a:off x="2684322" y="4739330"/>
            <a:ext cx="5731510" cy="1772920"/>
          </a:xfrm>
          <a:prstGeom prst="rect">
            <a:avLst/>
          </a:prstGeom>
        </p:spPr>
      </p:pic>
      <p:pic>
        <p:nvPicPr>
          <p:cNvPr id="8" name="Picture 7"/>
          <p:cNvPicPr/>
          <p:nvPr/>
        </p:nvPicPr>
        <p:blipFill>
          <a:blip r:embed="rId4"/>
          <a:stretch>
            <a:fillRect/>
          </a:stretch>
        </p:blipFill>
        <p:spPr>
          <a:xfrm>
            <a:off x="5550077" y="2035817"/>
            <a:ext cx="5731510" cy="1865630"/>
          </a:xfrm>
          <a:prstGeom prst="rect">
            <a:avLst/>
          </a:prstGeom>
        </p:spPr>
      </p:pic>
      <p:sp>
        <p:nvSpPr>
          <p:cNvPr id="9" name="TextBox 8"/>
          <p:cNvSpPr txBox="1"/>
          <p:nvPr/>
        </p:nvSpPr>
        <p:spPr>
          <a:xfrm>
            <a:off x="8042266" y="1601077"/>
            <a:ext cx="747132" cy="369332"/>
          </a:xfrm>
          <a:prstGeom prst="rect">
            <a:avLst/>
          </a:prstGeom>
          <a:noFill/>
        </p:spPr>
        <p:txBody>
          <a:bodyPr wrap="square" rtlCol="0">
            <a:spAutoFit/>
          </a:bodyPr>
          <a:lstStyle/>
          <a:p>
            <a:r>
              <a:rPr lang="fr-FR" dirty="0" smtClean="0"/>
              <a:t>2042</a:t>
            </a:r>
            <a:endParaRPr lang="en-GB" dirty="0"/>
          </a:p>
        </p:txBody>
      </p:sp>
      <p:sp>
        <p:nvSpPr>
          <p:cNvPr id="10" name="TextBox 9"/>
          <p:cNvSpPr txBox="1"/>
          <p:nvPr/>
        </p:nvSpPr>
        <p:spPr>
          <a:xfrm>
            <a:off x="2761630" y="1416411"/>
            <a:ext cx="747132" cy="369332"/>
          </a:xfrm>
          <a:prstGeom prst="rect">
            <a:avLst/>
          </a:prstGeom>
          <a:noFill/>
        </p:spPr>
        <p:txBody>
          <a:bodyPr wrap="square" rtlCol="0">
            <a:spAutoFit/>
          </a:bodyPr>
          <a:lstStyle/>
          <a:p>
            <a:r>
              <a:rPr lang="fr-FR" dirty="0" smtClean="0"/>
              <a:t>2044</a:t>
            </a:r>
            <a:endParaRPr lang="en-GB" dirty="0"/>
          </a:p>
        </p:txBody>
      </p:sp>
      <p:sp>
        <p:nvSpPr>
          <p:cNvPr id="11" name="TextBox 10"/>
          <p:cNvSpPr txBox="1"/>
          <p:nvPr/>
        </p:nvSpPr>
        <p:spPr>
          <a:xfrm>
            <a:off x="5176511" y="4369998"/>
            <a:ext cx="747132" cy="369332"/>
          </a:xfrm>
          <a:prstGeom prst="rect">
            <a:avLst/>
          </a:prstGeom>
          <a:noFill/>
        </p:spPr>
        <p:txBody>
          <a:bodyPr wrap="square" rtlCol="0">
            <a:spAutoFit/>
          </a:bodyPr>
          <a:lstStyle/>
          <a:p>
            <a:r>
              <a:rPr lang="fr-FR" dirty="0" smtClean="0"/>
              <a:t>2047</a:t>
            </a:r>
            <a:endParaRPr lang="en-GB" dirty="0"/>
          </a:p>
        </p:txBody>
      </p:sp>
    </p:spTree>
    <p:extLst>
      <p:ext uri="{BB962C8B-B14F-4D97-AF65-F5344CB8AC3E}">
        <p14:creationId xmlns:p14="http://schemas.microsoft.com/office/powerpoint/2010/main" val="2074418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effectLst>
                  <a:outerShdw blurRad="38100" dist="38100" dir="2700000" algn="tl">
                    <a:srgbClr val="000000">
                      <a:alpha val="43137"/>
                    </a:srgbClr>
                  </a:outerShdw>
                </a:effectLst>
              </a:rPr>
              <a:t>French Income Tax Rates</a:t>
            </a:r>
            <a:r>
              <a:rPr lang="en-GB" dirty="0">
                <a:effectLst>
                  <a:outerShdw blurRad="38100" dist="38100" dir="2700000" algn="tl">
                    <a:srgbClr val="000000">
                      <a:alpha val="43137"/>
                    </a:srgbClr>
                  </a:outerShdw>
                </a:effectLst>
              </a:rPr>
              <a:t/>
            </a:r>
            <a:br>
              <a:rPr lang="en-GB" dirty="0">
                <a:effectLst>
                  <a:outerShdw blurRad="38100" dist="38100" dir="2700000" algn="tl">
                    <a:srgbClr val="000000">
                      <a:alpha val="43137"/>
                    </a:srgbClr>
                  </a:outerShdw>
                </a:effectLst>
              </a:rPr>
            </a:b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pPr marL="0" indent="0">
              <a:buNone/>
            </a:pPr>
            <a:r>
              <a:rPr lang="en-GB" dirty="0"/>
              <a:t>Income tax rates in France in 2021 are the following</a:t>
            </a:r>
            <a:r>
              <a:rPr lang="en-GB" dirty="0" smtClean="0"/>
              <a:t>:</a:t>
            </a:r>
          </a:p>
          <a:p>
            <a:pPr marL="0" indent="0">
              <a:buNone/>
            </a:pPr>
            <a:endParaRPr lang="en-GB" dirty="0"/>
          </a:p>
          <a:p>
            <a:r>
              <a:rPr lang="en-GB" dirty="0"/>
              <a:t>Up to €10,084: </a:t>
            </a:r>
            <a:r>
              <a:rPr lang="en-GB" dirty="0" smtClean="0"/>
              <a:t>    0%</a:t>
            </a:r>
            <a:endParaRPr lang="en-GB" dirty="0"/>
          </a:p>
          <a:p>
            <a:r>
              <a:rPr lang="en-GB" dirty="0"/>
              <a:t>€10,085–€25,710: </a:t>
            </a:r>
            <a:r>
              <a:rPr lang="en-GB" dirty="0" smtClean="0"/>
              <a:t>11</a:t>
            </a:r>
            <a:r>
              <a:rPr lang="en-GB" dirty="0"/>
              <a:t>%</a:t>
            </a:r>
          </a:p>
          <a:p>
            <a:r>
              <a:rPr lang="en-GB" dirty="0"/>
              <a:t>€25,711–€73,516: </a:t>
            </a:r>
            <a:r>
              <a:rPr lang="en-GB" dirty="0" smtClean="0"/>
              <a:t>30</a:t>
            </a:r>
            <a:r>
              <a:rPr lang="en-GB" dirty="0"/>
              <a:t>%</a:t>
            </a:r>
          </a:p>
          <a:p>
            <a:r>
              <a:rPr lang="en-GB" dirty="0"/>
              <a:t>€73,517–€158,222: 41%</a:t>
            </a:r>
          </a:p>
          <a:p>
            <a:r>
              <a:rPr lang="en-GB" dirty="0"/>
              <a:t>€158,223+: </a:t>
            </a:r>
            <a:r>
              <a:rPr lang="en-GB" dirty="0" smtClean="0"/>
              <a:t>45</a:t>
            </a:r>
            <a:r>
              <a:rPr lang="en-GB" dirty="0"/>
              <a:t>%</a:t>
            </a:r>
          </a:p>
          <a:p>
            <a:endParaRPr lang="fr-FR" dirty="0" smtClean="0"/>
          </a:p>
          <a:p>
            <a:pPr marL="0" indent="0">
              <a:buNone/>
            </a:pPr>
            <a:r>
              <a:rPr lang="fr-FR" dirty="0" smtClean="0"/>
              <a:t>Taxes are </a:t>
            </a:r>
            <a:r>
              <a:rPr lang="fr-FR" dirty="0" err="1" smtClean="0"/>
              <a:t>paid</a:t>
            </a:r>
            <a:r>
              <a:rPr lang="fr-FR" dirty="0" smtClean="0"/>
              <a:t> as a </a:t>
            </a:r>
            <a:r>
              <a:rPr lang="fr-FR" dirty="0" err="1" smtClean="0"/>
              <a:t>household</a:t>
            </a:r>
            <a:r>
              <a:rPr lang="fr-FR" dirty="0" smtClean="0"/>
              <a:t> and not on an </a:t>
            </a:r>
            <a:r>
              <a:rPr lang="fr-FR" dirty="0" err="1" smtClean="0"/>
              <a:t>Individual</a:t>
            </a:r>
            <a:r>
              <a:rPr lang="fr-FR" dirty="0" smtClean="0"/>
              <a:t> basis. </a:t>
            </a:r>
          </a:p>
          <a:p>
            <a:pPr marL="0" indent="0">
              <a:buNone/>
            </a:pPr>
            <a:r>
              <a:rPr lang="fr-FR" b="1" u="sng" dirty="0" smtClean="0"/>
              <a:t>Parts</a:t>
            </a:r>
          </a:p>
          <a:p>
            <a:pPr marL="0" indent="0">
              <a:buNone/>
            </a:pPr>
            <a:r>
              <a:rPr lang="fr-FR" dirty="0" smtClean="0"/>
              <a:t>In </a:t>
            </a:r>
            <a:r>
              <a:rPr lang="fr-FR" dirty="0" err="1" smtClean="0"/>
              <a:t>general</a:t>
            </a:r>
            <a:r>
              <a:rPr lang="fr-FR" dirty="0" smtClean="0"/>
              <a:t> </a:t>
            </a:r>
            <a:r>
              <a:rPr lang="fr-FR" dirty="0" err="1"/>
              <a:t>e</a:t>
            </a:r>
            <a:r>
              <a:rPr lang="fr-FR" dirty="0" err="1" smtClean="0"/>
              <a:t>ach</a:t>
            </a:r>
            <a:r>
              <a:rPr lang="fr-FR" dirty="0" smtClean="0"/>
              <a:t> </a:t>
            </a:r>
            <a:r>
              <a:rPr lang="fr-FR" dirty="0" err="1"/>
              <a:t>s</a:t>
            </a:r>
            <a:r>
              <a:rPr lang="fr-FR" dirty="0" err="1" smtClean="0"/>
              <a:t>pouse</a:t>
            </a:r>
            <a:r>
              <a:rPr lang="fr-FR" dirty="0" smtClean="0"/>
              <a:t> has 1 part, first 2 kids, ½ part </a:t>
            </a:r>
            <a:r>
              <a:rPr lang="fr-FR" dirty="0" err="1" smtClean="0"/>
              <a:t>each</a:t>
            </a:r>
            <a:r>
              <a:rPr lang="fr-FR" dirty="0" smtClean="0"/>
              <a:t> and from 3rd kid 1 part </a:t>
            </a:r>
            <a:r>
              <a:rPr lang="fr-FR" dirty="0" err="1" smtClean="0"/>
              <a:t>each</a:t>
            </a:r>
            <a:endParaRPr lang="fr-FR" dirty="0" smtClean="0"/>
          </a:p>
          <a:p>
            <a:pPr marL="0" indent="0">
              <a:buNone/>
            </a:pPr>
            <a:endParaRPr lang="fr-FR" dirty="0"/>
          </a:p>
          <a:p>
            <a:pPr marL="0" indent="0">
              <a:buNone/>
            </a:pPr>
            <a:r>
              <a:rPr lang="fr-FR" dirty="0" smtClean="0"/>
              <a:t>	</a:t>
            </a:r>
            <a:endParaRPr lang="en-GB" dirty="0"/>
          </a:p>
        </p:txBody>
      </p:sp>
    </p:spTree>
    <p:extLst>
      <p:ext uri="{BB962C8B-B14F-4D97-AF65-F5344CB8AC3E}">
        <p14:creationId xmlns:p14="http://schemas.microsoft.com/office/powerpoint/2010/main" val="4143804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effectLst>
                  <a:outerShdw blurRad="38100" dist="38100" dir="2700000" algn="tl">
                    <a:srgbClr val="000000">
                      <a:alpha val="43137"/>
                    </a:srgbClr>
                  </a:outerShdw>
                </a:effectLst>
              </a:rPr>
              <a:t>Employment Income</a:t>
            </a:r>
            <a:r>
              <a:rPr lang="en-GB" dirty="0">
                <a:effectLst>
                  <a:outerShdw blurRad="38100" dist="38100" dir="2700000" algn="tl">
                    <a:srgbClr val="000000">
                      <a:alpha val="43137"/>
                    </a:srgbClr>
                  </a:outerShdw>
                </a:effectLst>
              </a:rPr>
              <a:t/>
            </a:r>
            <a:br>
              <a:rPr lang="en-GB" dirty="0">
                <a:effectLst>
                  <a:outerShdw blurRad="38100" dist="38100" dir="2700000" algn="tl">
                    <a:srgbClr val="000000">
                      <a:alpha val="43137"/>
                    </a:srgbClr>
                  </a:outerShdw>
                </a:effectLst>
              </a:rPr>
            </a:b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lvl="0"/>
            <a:r>
              <a:rPr lang="en-GB" dirty="0"/>
              <a:t>French earned salary is taxed in France as </a:t>
            </a:r>
            <a:r>
              <a:rPr lang="en-GB" dirty="0" smtClean="0"/>
              <a:t>normal – special case the </a:t>
            </a:r>
            <a:r>
              <a:rPr lang="en-GB" dirty="0" err="1" smtClean="0"/>
              <a:t>impatriate</a:t>
            </a:r>
            <a:r>
              <a:rPr lang="en-GB" dirty="0" smtClean="0"/>
              <a:t> regime.	</a:t>
            </a:r>
          </a:p>
          <a:p>
            <a:pPr marL="0" lvl="0" indent="0">
              <a:buNone/>
            </a:pPr>
            <a:endParaRPr lang="en-GB" dirty="0"/>
          </a:p>
          <a:p>
            <a:pPr lvl="0"/>
            <a:r>
              <a:rPr lang="en-GB" dirty="0"/>
              <a:t>Non-French Salary depends on the appropriate Tax Treaty. </a:t>
            </a:r>
            <a:endParaRPr lang="en-GB" dirty="0" smtClean="0"/>
          </a:p>
          <a:p>
            <a:pPr marL="0" lvl="0" indent="0">
              <a:buNone/>
            </a:pPr>
            <a:r>
              <a:rPr lang="en-GB" dirty="0" smtClean="0"/>
              <a:t>Under </a:t>
            </a:r>
            <a:r>
              <a:rPr lang="en-GB" dirty="0"/>
              <a:t>the </a:t>
            </a:r>
            <a:r>
              <a:rPr lang="en-GB" dirty="0" smtClean="0"/>
              <a:t>Franco-British 	Tax </a:t>
            </a:r>
            <a:r>
              <a:rPr lang="en-GB" dirty="0"/>
              <a:t>Treaty if duties are performed in the UK, the salary is taxed only in the UK. </a:t>
            </a:r>
            <a:endParaRPr lang="en-GB" dirty="0" smtClean="0"/>
          </a:p>
          <a:p>
            <a:pPr marL="0" lvl="0" indent="0">
              <a:buNone/>
            </a:pPr>
            <a:r>
              <a:rPr lang="en-GB" dirty="0" smtClean="0"/>
              <a:t>This </a:t>
            </a:r>
            <a:r>
              <a:rPr lang="en-GB" dirty="0"/>
              <a:t>still needs to be declared in France but it is not taxed.  </a:t>
            </a:r>
            <a:endParaRPr lang="en-GB" dirty="0" smtClean="0"/>
          </a:p>
          <a:p>
            <a:pPr marL="0" lvl="0" indent="0">
              <a:buNone/>
            </a:pPr>
            <a:r>
              <a:rPr lang="en-GB" dirty="0" smtClean="0"/>
              <a:t>It </a:t>
            </a:r>
            <a:r>
              <a:rPr lang="en-GB" dirty="0"/>
              <a:t>will however be taken into account to determine the tax rates that will apply to the taxable income.</a:t>
            </a:r>
          </a:p>
          <a:p>
            <a:pPr marL="0" lvl="0" indent="0">
              <a:buNone/>
            </a:pPr>
            <a:endParaRPr lang="en-GB" dirty="0"/>
          </a:p>
        </p:txBody>
      </p:sp>
    </p:spTree>
    <p:extLst>
      <p:ext uri="{BB962C8B-B14F-4D97-AF65-F5344CB8AC3E}">
        <p14:creationId xmlns:p14="http://schemas.microsoft.com/office/powerpoint/2010/main" val="1835193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Pension Income</a:t>
            </a:r>
            <a:r>
              <a:rPr lang="en-GB" dirty="0"/>
              <a:t/>
            </a:r>
            <a:br>
              <a:rPr lang="en-GB" dirty="0"/>
            </a:br>
            <a:endParaRPr lang="en-GB" dirty="0"/>
          </a:p>
        </p:txBody>
      </p:sp>
      <p:sp>
        <p:nvSpPr>
          <p:cNvPr id="3" name="Content Placeholder 2"/>
          <p:cNvSpPr>
            <a:spLocks noGrp="1"/>
          </p:cNvSpPr>
          <p:nvPr>
            <p:ph idx="1"/>
          </p:nvPr>
        </p:nvSpPr>
        <p:spPr/>
        <p:txBody>
          <a:bodyPr/>
          <a:lstStyle/>
          <a:p>
            <a:pPr lvl="0"/>
            <a:r>
              <a:rPr lang="en-GB" dirty="0"/>
              <a:t>French earned Pension is taxed in France as </a:t>
            </a:r>
            <a:r>
              <a:rPr lang="en-GB" dirty="0" smtClean="0"/>
              <a:t>normal</a:t>
            </a:r>
          </a:p>
          <a:p>
            <a:pPr marL="0" lvl="0" indent="0">
              <a:buNone/>
            </a:pPr>
            <a:endParaRPr lang="en-GB" dirty="0"/>
          </a:p>
          <a:p>
            <a:pPr lvl="0"/>
            <a:r>
              <a:rPr lang="en-GB" dirty="0"/>
              <a:t>UK State Pension is taxed in France as </a:t>
            </a:r>
            <a:r>
              <a:rPr lang="en-GB" dirty="0" smtClean="0"/>
              <a:t>normal</a:t>
            </a:r>
          </a:p>
          <a:p>
            <a:pPr marL="0" lvl="0" indent="0">
              <a:buNone/>
            </a:pPr>
            <a:endParaRPr lang="en-GB" dirty="0"/>
          </a:p>
          <a:p>
            <a:pPr lvl="0"/>
            <a:r>
              <a:rPr lang="en-GB" dirty="0"/>
              <a:t>UK Civil </a:t>
            </a:r>
            <a:r>
              <a:rPr lang="en-GB" dirty="0" smtClean="0"/>
              <a:t>Servants </a:t>
            </a:r>
            <a:r>
              <a:rPr lang="en-GB" dirty="0"/>
              <a:t>Pension (NHS, Teachers Pension, Local Authority pension </a:t>
            </a:r>
            <a:r>
              <a:rPr lang="en-GB" dirty="0" err="1"/>
              <a:t>etc</a:t>
            </a:r>
            <a:r>
              <a:rPr lang="en-GB" dirty="0"/>
              <a:t>) is taxed only in the UK. In France it still needs to be declared but it is not taxed, although it will be taken into account to determine the tax rates that will apply to the taxable income.</a:t>
            </a:r>
          </a:p>
          <a:p>
            <a:endParaRPr lang="en-GB" dirty="0"/>
          </a:p>
        </p:txBody>
      </p:sp>
    </p:spTree>
    <p:extLst>
      <p:ext uri="{BB962C8B-B14F-4D97-AF65-F5344CB8AC3E}">
        <p14:creationId xmlns:p14="http://schemas.microsoft.com/office/powerpoint/2010/main" val="1476301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7700" y="139958"/>
            <a:ext cx="9779500" cy="1530221"/>
          </a:xfrm>
        </p:spPr>
        <p:txBody>
          <a:bodyPr>
            <a:normAutofit fontScale="90000"/>
          </a:bodyPr>
          <a:lstStyle/>
          <a:p>
            <a:r>
              <a:rPr lang="en-GB" b="1" dirty="0"/>
              <a:t> </a:t>
            </a:r>
            <a:r>
              <a:rPr lang="en-GB" dirty="0"/>
              <a:t/>
            </a:r>
            <a:br>
              <a:rPr lang="en-GB" dirty="0"/>
            </a:br>
            <a:r>
              <a:rPr lang="en-GB" sz="3100" b="1" u="sng" dirty="0">
                <a:effectLst>
                  <a:outerShdw blurRad="38100" dist="38100" dir="2700000" algn="tl">
                    <a:srgbClr val="000000">
                      <a:alpha val="43137"/>
                    </a:srgbClr>
                  </a:outerShdw>
                </a:effectLst>
              </a:rPr>
              <a:t>One off Lump sum payment from Private Pension Scheme such </a:t>
            </a:r>
            <a:r>
              <a:rPr lang="en-GB" sz="3100" b="1" u="sng">
                <a:effectLst>
                  <a:outerShdw blurRad="38100" dist="38100" dir="2700000" algn="tl">
                    <a:srgbClr val="000000">
                      <a:alpha val="43137"/>
                    </a:srgbClr>
                  </a:outerShdw>
                </a:effectLst>
              </a:rPr>
              <a:t>as </a:t>
            </a:r>
            <a:r>
              <a:rPr lang="en-GB" sz="3100" b="1" u="sng" smtClean="0">
                <a:effectLst>
                  <a:outerShdw blurRad="38100" dist="38100" dir="2700000" algn="tl">
                    <a:srgbClr val="000000">
                      <a:alpha val="43137"/>
                    </a:srgbClr>
                  </a:outerShdw>
                </a:effectLst>
              </a:rPr>
              <a:t>SIPP’s and QROP’s</a:t>
            </a:r>
            <a:r>
              <a:rPr lang="en-GB" sz="3100" dirty="0">
                <a:effectLst>
                  <a:outerShdw blurRad="38100" dist="38100" dir="2700000" algn="tl">
                    <a:srgbClr val="000000">
                      <a:alpha val="43137"/>
                    </a:srgbClr>
                  </a:outerShdw>
                </a:effectLst>
              </a:rPr>
              <a:t/>
            </a:r>
            <a:br>
              <a:rPr lang="en-GB" sz="3100" dirty="0">
                <a:effectLst>
                  <a:outerShdw blurRad="38100" dist="38100" dir="2700000" algn="tl">
                    <a:srgbClr val="000000">
                      <a:alpha val="43137"/>
                    </a:srgbClr>
                  </a:outerShdw>
                </a:effectLst>
              </a:rPr>
            </a:br>
            <a:endParaRPr lang="en-GB" sz="31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607872" y="2320212"/>
            <a:ext cx="8943425" cy="3782008"/>
          </a:xfrm>
        </p:spPr>
        <p:txBody>
          <a:bodyPr/>
          <a:lstStyle/>
          <a:p>
            <a:pPr lvl="0"/>
            <a:r>
              <a:rPr lang="en-GB" dirty="0"/>
              <a:t>Option to choose the 7.50% rate of the 90% of the capital received</a:t>
            </a:r>
            <a:r>
              <a:rPr lang="en-GB" dirty="0" smtClean="0"/>
              <a:t>.</a:t>
            </a:r>
          </a:p>
          <a:p>
            <a:pPr marL="0" lvl="0" indent="0">
              <a:buNone/>
            </a:pPr>
            <a:endParaRPr lang="en-GB" dirty="0"/>
          </a:p>
          <a:p>
            <a:pPr marL="0" indent="0">
              <a:buNone/>
            </a:pPr>
            <a:r>
              <a:rPr lang="en-GB" u="sng" dirty="0"/>
              <a:t>Watch out conditions – in French</a:t>
            </a:r>
            <a:r>
              <a:rPr lang="en-GB" u="sng" dirty="0" smtClean="0"/>
              <a:t>:</a:t>
            </a:r>
          </a:p>
          <a:p>
            <a:pPr marL="0" indent="0">
              <a:buNone/>
            </a:pPr>
            <a:endParaRPr lang="en-GB" dirty="0"/>
          </a:p>
          <a:p>
            <a:pPr marL="0" indent="0">
              <a:buNone/>
            </a:pPr>
            <a:endParaRPr lang="en-GB" dirty="0"/>
          </a:p>
        </p:txBody>
      </p:sp>
      <p:sp>
        <p:nvSpPr>
          <p:cNvPr id="7" name="Rectangle 6"/>
          <p:cNvSpPr/>
          <p:nvPr/>
        </p:nvSpPr>
        <p:spPr>
          <a:xfrm>
            <a:off x="2007948" y="4442714"/>
            <a:ext cx="8956540" cy="132631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294313" y="4472248"/>
            <a:ext cx="8578735" cy="1600438"/>
          </a:xfrm>
          <a:prstGeom prst="rect">
            <a:avLst/>
          </a:prstGeom>
          <a:noFill/>
        </p:spPr>
        <p:txBody>
          <a:bodyPr wrap="square" rtlCol="0">
            <a:spAutoFit/>
          </a:bodyPr>
          <a:lstStyle/>
          <a:p>
            <a:r>
              <a:rPr lang="fr-FR" sz="1600" i="1" dirty="0" smtClean="0"/>
              <a:t>« Le </a:t>
            </a:r>
            <a:r>
              <a:rPr lang="fr-FR" sz="1600" i="1" dirty="0"/>
              <a:t>versement du capital n’est pas fractionné </a:t>
            </a:r>
            <a:r>
              <a:rPr lang="fr-FR" sz="1600" i="1" dirty="0" smtClean="0"/>
              <a:t>; »</a:t>
            </a:r>
          </a:p>
          <a:p>
            <a:endParaRPr lang="en-GB" sz="1600" i="1" dirty="0"/>
          </a:p>
          <a:p>
            <a:r>
              <a:rPr lang="fr-FR" sz="1600" i="1" dirty="0" smtClean="0"/>
              <a:t>« Les </a:t>
            </a:r>
            <a:r>
              <a:rPr lang="fr-FR" sz="1600" i="1" dirty="0"/>
              <a:t>cotisations versées pendant la phase de constitution des droits, y compris le cas échéant </a:t>
            </a:r>
            <a:r>
              <a:rPr lang="fr-FR" sz="1600" i="1" dirty="0" smtClean="0"/>
              <a:t> </a:t>
            </a:r>
            <a:r>
              <a:rPr lang="fr-FR" sz="1600" i="1" dirty="0"/>
              <a:t>par l’employeur, étaient déductibles du revenu imposable</a:t>
            </a:r>
            <a:r>
              <a:rPr lang="fr-FR" sz="1600" i="1" dirty="0" smtClean="0"/>
              <a:t>. »</a:t>
            </a:r>
            <a:endParaRPr lang="en-GB" sz="1600" i="1" dirty="0"/>
          </a:p>
          <a:p>
            <a:r>
              <a:rPr lang="fr-FR" sz="1600" dirty="0"/>
              <a:t> </a:t>
            </a:r>
            <a:endParaRPr lang="en-GB" sz="1600" dirty="0"/>
          </a:p>
          <a:p>
            <a:endParaRPr lang="en-GB" dirty="0"/>
          </a:p>
        </p:txBody>
      </p:sp>
    </p:spTree>
    <p:extLst>
      <p:ext uri="{BB962C8B-B14F-4D97-AF65-F5344CB8AC3E}">
        <p14:creationId xmlns:p14="http://schemas.microsoft.com/office/powerpoint/2010/main" val="966046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4115" y="624110"/>
            <a:ext cx="9610498" cy="1280890"/>
          </a:xfrm>
        </p:spPr>
        <p:txBody>
          <a:bodyPr>
            <a:normAutofit fontScale="90000"/>
          </a:bodyPr>
          <a:lstStyle/>
          <a:p>
            <a:r>
              <a:rPr lang="en-GB" b="1" u="sng" dirty="0">
                <a:effectLst>
                  <a:outerShdw blurRad="38100" dist="38100" dir="2700000" algn="tl">
                    <a:srgbClr val="000000">
                      <a:alpha val="43137"/>
                    </a:srgbClr>
                  </a:outerShdw>
                </a:effectLst>
              </a:rPr>
              <a:t>Financial Products </a:t>
            </a:r>
            <a:r>
              <a:rPr lang="en-GB" b="1" u="sng" dirty="0" smtClean="0">
                <a:effectLst>
                  <a:outerShdw blurRad="38100" dist="38100" dir="2700000" algn="tl">
                    <a:srgbClr val="000000">
                      <a:alpha val="43137"/>
                    </a:srgbClr>
                  </a:outerShdw>
                </a:effectLst>
              </a:rPr>
              <a:t>Income</a:t>
            </a:r>
            <a:br>
              <a:rPr lang="en-GB" b="1" u="sng" dirty="0" smtClean="0">
                <a:effectLst>
                  <a:outerShdw blurRad="38100" dist="38100" dir="2700000" algn="tl">
                    <a:srgbClr val="000000">
                      <a:alpha val="43137"/>
                    </a:srgbClr>
                  </a:outerShdw>
                </a:effectLst>
              </a:rPr>
            </a:br>
            <a:r>
              <a:rPr lang="en-GB" b="1" u="sng" dirty="0" smtClean="0">
                <a:effectLst>
                  <a:outerShdw blurRad="38100" dist="38100" dir="2700000" algn="tl">
                    <a:srgbClr val="000000">
                      <a:alpha val="43137"/>
                    </a:srgbClr>
                  </a:outerShdw>
                </a:effectLst>
              </a:rPr>
              <a:t> </a:t>
            </a:r>
            <a:r>
              <a:rPr lang="en-GB" b="1" u="sng" dirty="0">
                <a:effectLst>
                  <a:outerShdw blurRad="38100" dist="38100" dir="2700000" algn="tl">
                    <a:srgbClr val="000000">
                      <a:alpha val="43137"/>
                    </a:srgbClr>
                  </a:outerShdw>
                </a:effectLst>
              </a:rPr>
              <a:t>(Bank Interest, Dividends, Capital Gains)</a:t>
            </a:r>
            <a:r>
              <a:rPr lang="en-GB" dirty="0">
                <a:effectLst>
                  <a:outerShdw blurRad="38100" dist="38100" dir="2700000" algn="tl">
                    <a:srgbClr val="000000">
                      <a:alpha val="43137"/>
                    </a:srgbClr>
                  </a:outerShdw>
                </a:effectLst>
              </a:rPr>
              <a:t/>
            </a:r>
            <a:br>
              <a:rPr lang="en-GB" dirty="0">
                <a:effectLst>
                  <a:outerShdw blurRad="38100" dist="38100" dir="2700000" algn="tl">
                    <a:srgbClr val="000000">
                      <a:alpha val="43137"/>
                    </a:srgbClr>
                  </a:outerShdw>
                </a:effectLst>
              </a:rPr>
            </a:b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lvl="0"/>
            <a:endParaRPr lang="en-GB" dirty="0" smtClean="0"/>
          </a:p>
          <a:p>
            <a:pPr lvl="0"/>
            <a:endParaRPr lang="en-GB" dirty="0"/>
          </a:p>
          <a:p>
            <a:pPr lvl="0"/>
            <a:r>
              <a:rPr lang="en-GB" dirty="0" smtClean="0"/>
              <a:t>Flat </a:t>
            </a:r>
            <a:r>
              <a:rPr lang="en-GB" dirty="0"/>
              <a:t>Tax 30% option (PFU) – 12.80% Income Tax + 17.20%  Social Charges </a:t>
            </a:r>
          </a:p>
          <a:p>
            <a:pPr marL="0" lvl="0" indent="0">
              <a:buNone/>
            </a:pPr>
            <a:r>
              <a:rPr lang="fr-FR" dirty="0" smtClean="0"/>
              <a:t>                                                             </a:t>
            </a:r>
            <a:r>
              <a:rPr lang="fr-FR" dirty="0" smtClean="0">
                <a:effectLst>
                  <a:outerShdw blurRad="38100" dist="38100" dir="2700000" algn="tl">
                    <a:srgbClr val="000000">
                      <a:alpha val="43137"/>
                    </a:srgbClr>
                  </a:outerShdw>
                </a:effectLst>
              </a:rPr>
              <a:t>Or</a:t>
            </a:r>
            <a:endParaRPr lang="en-GB" dirty="0">
              <a:effectLst>
                <a:outerShdw blurRad="38100" dist="38100" dir="2700000" algn="tl">
                  <a:srgbClr val="000000">
                    <a:alpha val="43137"/>
                  </a:srgbClr>
                </a:outerShdw>
              </a:effectLst>
            </a:endParaRPr>
          </a:p>
          <a:p>
            <a:pPr lvl="0"/>
            <a:r>
              <a:rPr lang="en-GB" dirty="0"/>
              <a:t>Taxed at your tax rate bands according to overall income – this is more interested if your income tax rate is below 12.80%.</a:t>
            </a:r>
          </a:p>
          <a:p>
            <a:pPr marL="0" indent="0">
              <a:buNone/>
            </a:pPr>
            <a:endParaRPr lang="en-GB" dirty="0"/>
          </a:p>
        </p:txBody>
      </p:sp>
    </p:spTree>
    <p:extLst>
      <p:ext uri="{BB962C8B-B14F-4D97-AF65-F5344CB8AC3E}">
        <p14:creationId xmlns:p14="http://schemas.microsoft.com/office/powerpoint/2010/main" val="864851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effectLst>
                  <a:outerShdw blurRad="38100" dist="38100" dir="2700000" algn="tl">
                    <a:srgbClr val="000000">
                      <a:alpha val="43137"/>
                    </a:srgbClr>
                  </a:outerShdw>
                </a:effectLst>
              </a:rPr>
              <a:t>UK Rental Income </a:t>
            </a:r>
            <a:r>
              <a:rPr lang="en-GB" dirty="0"/>
              <a:t/>
            </a:r>
            <a:br>
              <a:rPr lang="en-GB" dirty="0"/>
            </a:br>
            <a:endParaRPr lang="en-GB" dirty="0"/>
          </a:p>
        </p:txBody>
      </p:sp>
      <p:sp>
        <p:nvSpPr>
          <p:cNvPr id="3" name="Content Placeholder 2"/>
          <p:cNvSpPr>
            <a:spLocks noGrp="1"/>
          </p:cNvSpPr>
          <p:nvPr>
            <p:ph idx="1"/>
          </p:nvPr>
        </p:nvSpPr>
        <p:spPr>
          <a:xfrm>
            <a:off x="2592925" y="2572139"/>
            <a:ext cx="8915400" cy="3777622"/>
          </a:xfrm>
        </p:spPr>
        <p:txBody>
          <a:bodyPr/>
          <a:lstStyle/>
          <a:p>
            <a:r>
              <a:rPr lang="en-GB" dirty="0"/>
              <a:t>This income is not taxable in France as long as it was taxed in the UK</a:t>
            </a:r>
            <a:r>
              <a:rPr lang="en-GB" dirty="0" smtClean="0"/>
              <a:t>.</a:t>
            </a:r>
          </a:p>
          <a:p>
            <a:pPr marL="0" indent="0">
              <a:buNone/>
            </a:pPr>
            <a:r>
              <a:rPr lang="en-GB" dirty="0"/>
              <a:t> </a:t>
            </a:r>
            <a:r>
              <a:rPr lang="en-GB" dirty="0" smtClean="0"/>
              <a:t>    </a:t>
            </a:r>
            <a:r>
              <a:rPr lang="en-GB" dirty="0"/>
              <a:t>Taxed in the UK implies filing a UK tax </a:t>
            </a:r>
            <a:r>
              <a:rPr lang="en-GB" dirty="0" smtClean="0"/>
              <a:t>return</a:t>
            </a:r>
            <a:r>
              <a:rPr lang="en-GB" dirty="0"/>
              <a:t> </a:t>
            </a:r>
            <a:r>
              <a:rPr lang="en-GB" dirty="0" smtClean="0"/>
              <a:t> - It </a:t>
            </a:r>
            <a:r>
              <a:rPr lang="en-GB" dirty="0"/>
              <a:t>is taken into account </a:t>
            </a:r>
            <a:r>
              <a:rPr lang="en-GB" dirty="0" smtClean="0"/>
              <a:t>to    </a:t>
            </a:r>
          </a:p>
          <a:p>
            <a:pPr marL="0" indent="0">
              <a:buNone/>
            </a:pPr>
            <a:r>
              <a:rPr lang="en-GB" dirty="0" smtClean="0"/>
              <a:t>     determine </a:t>
            </a:r>
            <a:r>
              <a:rPr lang="en-GB" dirty="0"/>
              <a:t>the tax rate of any other sources of income.</a:t>
            </a:r>
          </a:p>
          <a:p>
            <a:pPr marL="0" indent="0">
              <a:buNone/>
            </a:pPr>
            <a:endParaRPr lang="en-GB" dirty="0"/>
          </a:p>
        </p:txBody>
      </p:sp>
    </p:spTree>
    <p:extLst>
      <p:ext uri="{BB962C8B-B14F-4D97-AF65-F5344CB8AC3E}">
        <p14:creationId xmlns:p14="http://schemas.microsoft.com/office/powerpoint/2010/main" val="2502265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565</TotalTime>
  <Words>1578</Words>
  <Application>Microsoft Office PowerPoint</Application>
  <PresentationFormat>Widescreen</PresentationFormat>
  <Paragraphs>251</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Century Gothic</vt:lpstr>
      <vt:lpstr>Times New Roman</vt:lpstr>
      <vt:lpstr>Wingdings</vt:lpstr>
      <vt:lpstr>Wingdings 3</vt:lpstr>
      <vt:lpstr>Wisp</vt:lpstr>
      <vt:lpstr>French Personal tax matters</vt:lpstr>
      <vt:lpstr>French tax return </vt:lpstr>
      <vt:lpstr>French tax return </vt:lpstr>
      <vt:lpstr>French Income Tax Rates </vt:lpstr>
      <vt:lpstr>Employment Income </vt:lpstr>
      <vt:lpstr>Pension Income </vt:lpstr>
      <vt:lpstr>  One off Lump sum payment from Private Pension Scheme such as SIPP’s and QROP’s </vt:lpstr>
      <vt:lpstr>Financial Products Income  (Bank Interest, Dividends, Capital Gains) </vt:lpstr>
      <vt:lpstr>UK Rental Income  </vt:lpstr>
      <vt:lpstr>French Rental Income – Non Furnished </vt:lpstr>
      <vt:lpstr>French Furnished Lettings – Non Professionals - LMNP </vt:lpstr>
      <vt:lpstr>French Rental Income received by a non- French Tax Resident </vt:lpstr>
      <vt:lpstr>Disposal of a UK property </vt:lpstr>
      <vt:lpstr>Non French Bank Accounts and Financial Products </vt:lpstr>
      <vt:lpstr>Some items which can help to reduce your tax liability </vt:lpstr>
      <vt:lpstr>Some items which can help to reduce your tax liability</vt:lpstr>
      <vt:lpstr>Some items which can help to reduce your tax liability</vt:lpstr>
      <vt:lpstr>Brexit Effect </vt:lpstr>
      <vt:lpstr>Example 1 :</vt:lpstr>
      <vt:lpstr>PowerPoint Presentation</vt:lpstr>
      <vt:lpstr>Example 3 :</vt:lpstr>
      <vt:lpstr>Thank you for your participation </vt:lpstr>
    </vt:vector>
  </TitlesOfParts>
  <Company>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Vincent Lambourion</dc:creator>
  <cp:lastModifiedBy>Sakis Elisseou</cp:lastModifiedBy>
  <cp:revision>62</cp:revision>
  <dcterms:created xsi:type="dcterms:W3CDTF">2021-11-12T10:09:16Z</dcterms:created>
  <dcterms:modified xsi:type="dcterms:W3CDTF">2021-11-24T20:08:48Z</dcterms:modified>
</cp:coreProperties>
</file>